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9" r:id="rId2"/>
    <p:sldId id="262" r:id="rId3"/>
    <p:sldId id="263" r:id="rId4"/>
    <p:sldId id="264"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F109"/>
    <a:srgbClr val="FFFFFF"/>
    <a:srgbClr val="BFDFFD"/>
    <a:srgbClr val="E1E1E1"/>
    <a:srgbClr val="CCECFF"/>
    <a:srgbClr val="CCFFFF"/>
    <a:srgbClr val="EBE6FE"/>
    <a:srgbClr val="14BBDC"/>
    <a:srgbClr val="E1E191"/>
    <a:srgbClr val="CC048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12" autoAdjust="0"/>
    <p:restoredTop sz="94660"/>
  </p:normalViewPr>
  <p:slideViewPr>
    <p:cSldViewPr snapToGrid="0">
      <p:cViewPr varScale="1">
        <p:scale>
          <a:sx n="67" d="100"/>
          <a:sy n="67" d="100"/>
        </p:scale>
        <p:origin x="71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3.jpg>
</file>

<file path=ppt/media/image4.jpg>
</file>

<file path=ppt/media/image5.jpg>
</file>

<file path=ppt/media/image6.jp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29-Apr-17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29-Apr-17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29-Apr-17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29-Apr-17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29-Apr-17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29-Apr-17</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29-Apr-17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29-Apr-17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29-Apr-17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29-Apr-17</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29-Apr-17</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29-Apr-17</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image" Target="../media/image11.jpg"/><Relationship Id="rId18" Type="http://schemas.openxmlformats.org/officeDocument/2006/relationships/image" Target="../media/image16.PNG"/><Relationship Id="rId3" Type="http://schemas.microsoft.com/office/2007/relationships/hdphoto" Target="../media/hdphoto1.wdp"/><Relationship Id="rId7" Type="http://schemas.openxmlformats.org/officeDocument/2006/relationships/image" Target="../media/image6.jpg"/><Relationship Id="rId12" Type="http://schemas.openxmlformats.org/officeDocument/2006/relationships/hyperlink" Target="mailto:brotownsville@gmail.com" TargetMode="External"/><Relationship Id="rId17" Type="http://schemas.openxmlformats.org/officeDocument/2006/relationships/image" Target="../media/image15.PNG"/><Relationship Id="rId2" Type="http://schemas.openxmlformats.org/officeDocument/2006/relationships/image" Target="../media/image2.png"/><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jpg"/><Relationship Id="rId15" Type="http://schemas.openxmlformats.org/officeDocument/2006/relationships/image" Target="../media/image13.PNG"/><Relationship Id="rId10" Type="http://schemas.openxmlformats.org/officeDocument/2006/relationships/image" Target="../media/image9.jpg"/><Relationship Id="rId19" Type="http://schemas.openxmlformats.org/officeDocument/2006/relationships/image" Target="../media/image17.PNG"/><Relationship Id="rId4" Type="http://schemas.openxmlformats.org/officeDocument/2006/relationships/image" Target="../media/image3.jpg"/><Relationship Id="rId9" Type="http://schemas.openxmlformats.org/officeDocument/2006/relationships/image" Target="../media/image8.png"/><Relationship Id="rId14"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openxmlformats.org/officeDocument/2006/relationships/image" Target="../media/image9.jpg"/><Relationship Id="rId13" Type="http://schemas.openxmlformats.org/officeDocument/2006/relationships/image" Target="../media/image13.PNG"/><Relationship Id="rId18" Type="http://schemas.openxmlformats.org/officeDocument/2006/relationships/image" Target="../media/image18.PNG"/><Relationship Id="rId3" Type="http://schemas.microsoft.com/office/2007/relationships/hdphoto" Target="../media/hdphoto1.wdp"/><Relationship Id="rId7" Type="http://schemas.openxmlformats.org/officeDocument/2006/relationships/image" Target="../media/image8.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image" Target="../media/image2.png"/><Relationship Id="rId16"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7.jpg"/><Relationship Id="rId11" Type="http://schemas.openxmlformats.org/officeDocument/2006/relationships/image" Target="../media/image11.jpg"/><Relationship Id="rId5" Type="http://schemas.openxmlformats.org/officeDocument/2006/relationships/image" Target="../media/image6.jpg"/><Relationship Id="rId15" Type="http://schemas.openxmlformats.org/officeDocument/2006/relationships/image" Target="../media/image15.PNG"/><Relationship Id="rId10" Type="http://schemas.openxmlformats.org/officeDocument/2006/relationships/hyperlink" Target="mailto:brotownsville@gmail.com" TargetMode="External"/><Relationship Id="rId19" Type="http://schemas.openxmlformats.org/officeDocument/2006/relationships/image" Target="../media/image19.jpg"/><Relationship Id="rId4" Type="http://schemas.openxmlformats.org/officeDocument/2006/relationships/image" Target="../media/image5.jpg"/><Relationship Id="rId9" Type="http://schemas.openxmlformats.org/officeDocument/2006/relationships/image" Target="../media/image10.png"/><Relationship Id="rId14" Type="http://schemas.openxmlformats.org/officeDocument/2006/relationships/image" Target="../media/image14.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microsoft.com/office/2007/relationships/hdphoto" Target="../media/hdphoto1.wdp"/><Relationship Id="rId7" Type="http://schemas.openxmlformats.org/officeDocument/2006/relationships/image" Target="../media/image7.jp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image" Target="../media/image2.png"/><Relationship Id="rId16"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6.jpg"/><Relationship Id="rId11" Type="http://schemas.openxmlformats.org/officeDocument/2006/relationships/image" Target="../media/image11.jpg"/><Relationship Id="rId5" Type="http://schemas.openxmlformats.org/officeDocument/2006/relationships/image" Target="../media/image5.jpg"/><Relationship Id="rId15" Type="http://schemas.openxmlformats.org/officeDocument/2006/relationships/image" Target="../media/image15.PNG"/><Relationship Id="rId10" Type="http://schemas.openxmlformats.org/officeDocument/2006/relationships/image" Target="../media/image10.png"/><Relationship Id="rId19" Type="http://schemas.openxmlformats.org/officeDocument/2006/relationships/image" Target="../media/image20.jpg"/><Relationship Id="rId4" Type="http://schemas.openxmlformats.org/officeDocument/2006/relationships/hyperlink" Target="mailto:brotownsville@gmail.com" TargetMode="External"/><Relationship Id="rId9" Type="http://schemas.openxmlformats.org/officeDocument/2006/relationships/image" Target="../media/image9.jpg"/><Relationship Id="rId1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bwMode="black">
          <a:xfrm>
            <a:off x="0" y="17081"/>
            <a:ext cx="6734014" cy="849194"/>
          </a:xfrm>
          <a:prstGeom prst="rect">
            <a:avLst/>
          </a:prstGeom>
          <a:solidFill>
            <a:srgbClr val="FFFFFF"/>
          </a:solidFill>
          <a:ln w="31750" cap="sq">
            <a:solidFill>
              <a:srgbClr val="404040"/>
            </a:solidFill>
            <a:miter lim="800000"/>
          </a:ln>
        </p:spPr>
        <p:txBody>
          <a:bodyPr vert="horz" lIns="182880" tIns="182880" rIns="182880" bIns="182880" rtlCol="0" anchor="ctr">
            <a:normAutofit fontScale="25000" lnSpcReduction="200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endParaRPr lang="en-AU" sz="1600" dirty="0"/>
          </a:p>
          <a:p>
            <a:endParaRPr lang="en-AU" sz="1600" dirty="0"/>
          </a:p>
          <a:p>
            <a:pPr algn="l"/>
            <a:endParaRPr lang="en-AU" sz="1600" dirty="0"/>
          </a:p>
          <a:p>
            <a:pPr algn="l"/>
            <a:endParaRPr lang="en-AU" sz="2000" b="1" dirty="0"/>
          </a:p>
          <a:p>
            <a:pPr algn="l"/>
            <a:endParaRPr lang="en-AU" sz="2000" b="1" dirty="0"/>
          </a:p>
          <a:p>
            <a:pPr algn="l"/>
            <a:endParaRPr lang="en-AU" sz="2000" b="1" dirty="0"/>
          </a:p>
          <a:p>
            <a:pPr algn="l"/>
            <a:endParaRPr lang="en-AU" sz="2000" b="1" dirty="0"/>
          </a:p>
          <a:p>
            <a:pPr algn="l"/>
            <a:endParaRPr lang="en-AU" sz="2000" b="1" dirty="0"/>
          </a:p>
          <a:p>
            <a:pPr algn="l"/>
            <a:endParaRPr lang="en-AU" sz="2000" b="1" dirty="0"/>
          </a:p>
          <a:p>
            <a:pPr algn="l"/>
            <a:endParaRPr lang="en-AU" sz="7200" b="1" dirty="0"/>
          </a:p>
          <a:p>
            <a:pPr algn="l"/>
            <a:r>
              <a:rPr lang="en-AU" sz="7200" b="1" dirty="0"/>
              <a:t>Barrier Reef Orchestra Flow Chart</a:t>
            </a:r>
          </a:p>
        </p:txBody>
      </p:sp>
      <p:sp>
        <p:nvSpPr>
          <p:cNvPr id="10" name="TextBox 9"/>
          <p:cNvSpPr txBox="1"/>
          <p:nvPr/>
        </p:nvSpPr>
        <p:spPr>
          <a:xfrm>
            <a:off x="5111079" y="1041897"/>
            <a:ext cx="2180347" cy="800219"/>
          </a:xfrm>
          <a:prstGeom prst="rect">
            <a:avLst/>
          </a:prstGeom>
          <a:solidFill>
            <a:schemeClr val="accent1">
              <a:lumMod val="60000"/>
              <a:lumOff val="40000"/>
            </a:schemeClr>
          </a:solidFill>
          <a:ln>
            <a:solidFill>
              <a:schemeClr val="accent4">
                <a:lumMod val="60000"/>
                <a:lumOff val="40000"/>
              </a:schemeClr>
            </a:solidFill>
          </a:ln>
        </p:spPr>
        <p:txBody>
          <a:bodyPr wrap="square" rtlCol="0">
            <a:spAutoFit/>
          </a:bodyPr>
          <a:lstStyle/>
          <a:p>
            <a:pPr algn="ctr"/>
            <a:r>
              <a:rPr lang="en-AU" sz="2400" dirty="0"/>
              <a:t>Home</a:t>
            </a:r>
          </a:p>
          <a:p>
            <a:pPr algn="ctr"/>
            <a:r>
              <a:rPr lang="en-AU" sz="1100" dirty="0">
                <a:solidFill>
                  <a:srgbClr val="000000"/>
                </a:solidFill>
              </a:rPr>
              <a:t>Welcome to Barrier Reef Orchestra (BRO)</a:t>
            </a:r>
          </a:p>
        </p:txBody>
      </p:sp>
      <p:sp>
        <p:nvSpPr>
          <p:cNvPr id="11" name="TextBox 10"/>
          <p:cNvSpPr txBox="1"/>
          <p:nvPr/>
        </p:nvSpPr>
        <p:spPr>
          <a:xfrm>
            <a:off x="3367007" y="3413302"/>
            <a:ext cx="2153869" cy="2554545"/>
          </a:xfrm>
          <a:prstGeom prst="rect">
            <a:avLst/>
          </a:prstGeom>
          <a:solidFill>
            <a:srgbClr val="E1E191"/>
          </a:solidFill>
          <a:ln>
            <a:solidFill>
              <a:schemeClr val="accent4">
                <a:lumMod val="60000"/>
                <a:lumOff val="40000"/>
              </a:schemeClr>
            </a:solidFill>
          </a:ln>
        </p:spPr>
        <p:txBody>
          <a:bodyPr wrap="square" rtlCol="0">
            <a:spAutoFit/>
          </a:bodyPr>
          <a:lstStyle/>
          <a:p>
            <a:pPr algn="ctr"/>
            <a:r>
              <a:rPr lang="en-AU" sz="2000" dirty="0"/>
              <a:t>About Us</a:t>
            </a:r>
          </a:p>
          <a:p>
            <a:pPr algn="ctr"/>
            <a:endParaRPr lang="en-AU" sz="2000" dirty="0"/>
          </a:p>
          <a:p>
            <a:pPr algn="ctr"/>
            <a:r>
              <a:rPr lang="en-AU" sz="1100" dirty="0"/>
              <a:t>North Queensland Ensembles  Inc.</a:t>
            </a:r>
          </a:p>
          <a:p>
            <a:pPr algn="ctr"/>
            <a:endParaRPr lang="en-AU" sz="1100" dirty="0"/>
          </a:p>
          <a:p>
            <a:pPr algn="ctr"/>
            <a:r>
              <a:rPr lang="en-AU" sz="1100" dirty="0"/>
              <a:t>Goals of the BRO</a:t>
            </a:r>
          </a:p>
          <a:p>
            <a:pPr algn="ctr"/>
            <a:endParaRPr lang="en-AU" sz="1100" dirty="0"/>
          </a:p>
          <a:p>
            <a:pPr algn="ctr"/>
            <a:r>
              <a:rPr lang="en-AU" sz="1100" dirty="0"/>
              <a:t>History of BRO </a:t>
            </a:r>
          </a:p>
          <a:p>
            <a:pPr algn="ctr"/>
            <a:endParaRPr lang="en-AU" sz="1100" dirty="0"/>
          </a:p>
          <a:p>
            <a:pPr algn="ctr"/>
            <a:r>
              <a:rPr lang="en-AU" sz="1100" dirty="0"/>
              <a:t>BRO Committee</a:t>
            </a:r>
          </a:p>
          <a:p>
            <a:pPr algn="ctr"/>
            <a:endParaRPr lang="en-AU" sz="1100" dirty="0"/>
          </a:p>
          <a:p>
            <a:pPr algn="ctr"/>
            <a:r>
              <a:rPr lang="en-AU" sz="1100" dirty="0"/>
              <a:t>Past Events</a:t>
            </a:r>
          </a:p>
          <a:p>
            <a:pPr algn="ctr"/>
            <a:endParaRPr lang="en-AU" sz="1000" dirty="0"/>
          </a:p>
          <a:p>
            <a:pPr algn="ctr"/>
            <a:endParaRPr lang="en-AU" sz="1100" dirty="0"/>
          </a:p>
        </p:txBody>
      </p:sp>
      <p:sp>
        <p:nvSpPr>
          <p:cNvPr id="12" name="TextBox 11"/>
          <p:cNvSpPr txBox="1"/>
          <p:nvPr/>
        </p:nvSpPr>
        <p:spPr>
          <a:xfrm>
            <a:off x="309052" y="3405607"/>
            <a:ext cx="2151240" cy="2562240"/>
          </a:xfrm>
          <a:prstGeom prst="rect">
            <a:avLst/>
          </a:prstGeom>
          <a:solidFill>
            <a:srgbClr val="E1E191"/>
          </a:solidFill>
          <a:ln>
            <a:solidFill>
              <a:schemeClr val="accent4">
                <a:lumMod val="60000"/>
                <a:lumOff val="40000"/>
              </a:schemeClr>
            </a:solidFill>
          </a:ln>
        </p:spPr>
        <p:txBody>
          <a:bodyPr wrap="square" rtlCol="0">
            <a:spAutoFit/>
          </a:bodyPr>
          <a:lstStyle/>
          <a:p>
            <a:pPr algn="ctr"/>
            <a:r>
              <a:rPr lang="en-AU" sz="2000" dirty="0"/>
              <a:t>Artists &amp;</a:t>
            </a:r>
          </a:p>
          <a:p>
            <a:pPr algn="ctr"/>
            <a:r>
              <a:rPr lang="en-AU" sz="2000" dirty="0"/>
              <a:t>Events</a:t>
            </a:r>
          </a:p>
          <a:p>
            <a:pPr algn="ctr"/>
            <a:endParaRPr lang="en-AU" sz="1100" dirty="0">
              <a:solidFill>
                <a:srgbClr val="000000"/>
              </a:solidFill>
            </a:endParaRPr>
          </a:p>
          <a:p>
            <a:pPr algn="ctr"/>
            <a:endParaRPr lang="en-AU" sz="1100" dirty="0">
              <a:solidFill>
                <a:srgbClr val="000000"/>
              </a:solidFill>
            </a:endParaRPr>
          </a:p>
          <a:p>
            <a:pPr algn="ctr"/>
            <a:r>
              <a:rPr lang="en-AU" sz="1100" dirty="0">
                <a:solidFill>
                  <a:srgbClr val="000000"/>
                </a:solidFill>
              </a:rPr>
              <a:t>List of Events for 2017</a:t>
            </a:r>
          </a:p>
          <a:p>
            <a:pPr algn="ctr"/>
            <a:endParaRPr lang="en-AU" sz="1100" dirty="0">
              <a:solidFill>
                <a:srgbClr val="000000"/>
              </a:solidFill>
            </a:endParaRPr>
          </a:p>
          <a:p>
            <a:pPr algn="ctr"/>
            <a:r>
              <a:rPr lang="en-AU" sz="1100" dirty="0">
                <a:solidFill>
                  <a:srgbClr val="000000"/>
                </a:solidFill>
              </a:rPr>
              <a:t>Events Featuring an Artist</a:t>
            </a:r>
          </a:p>
          <a:p>
            <a:pPr algn="ctr"/>
            <a:endParaRPr lang="en-AU" sz="1100" dirty="0">
              <a:solidFill>
                <a:srgbClr val="000000"/>
              </a:solidFill>
            </a:endParaRPr>
          </a:p>
          <a:p>
            <a:pPr lvl="0" algn="ctr"/>
            <a:r>
              <a:rPr lang="en-AU" sz="1100" dirty="0">
                <a:solidFill>
                  <a:srgbClr val="000000"/>
                </a:solidFill>
              </a:rPr>
              <a:t>Artist Profiles</a:t>
            </a:r>
          </a:p>
          <a:p>
            <a:pPr lvl="0" algn="ctr"/>
            <a:endParaRPr lang="en-AU" sz="1100" dirty="0">
              <a:solidFill>
                <a:srgbClr val="000000"/>
              </a:solidFill>
            </a:endParaRPr>
          </a:p>
          <a:p>
            <a:pPr lvl="0" algn="ctr"/>
            <a:r>
              <a:rPr lang="en-AU" sz="1100" dirty="0">
                <a:solidFill>
                  <a:srgbClr val="000000"/>
                </a:solidFill>
              </a:rPr>
              <a:t>Featured Artist</a:t>
            </a:r>
          </a:p>
          <a:p>
            <a:pPr lvl="0" algn="ctr"/>
            <a:endParaRPr lang="en-AU" sz="1100" dirty="0">
              <a:solidFill>
                <a:srgbClr val="000000"/>
              </a:solidFill>
            </a:endParaRPr>
          </a:p>
          <a:p>
            <a:pPr lvl="0" algn="ctr"/>
            <a:endParaRPr lang="en-AU" sz="1050" dirty="0"/>
          </a:p>
        </p:txBody>
      </p:sp>
      <p:sp>
        <p:nvSpPr>
          <p:cNvPr id="14" name="TextBox 13"/>
          <p:cNvSpPr txBox="1"/>
          <p:nvPr/>
        </p:nvSpPr>
        <p:spPr>
          <a:xfrm>
            <a:off x="9726450" y="3374829"/>
            <a:ext cx="2050441" cy="2062103"/>
          </a:xfrm>
          <a:prstGeom prst="rect">
            <a:avLst/>
          </a:prstGeom>
          <a:solidFill>
            <a:srgbClr val="E1E191"/>
          </a:solidFill>
          <a:ln>
            <a:solidFill>
              <a:schemeClr val="accent4">
                <a:lumMod val="60000"/>
                <a:lumOff val="40000"/>
              </a:schemeClr>
            </a:solidFill>
          </a:ln>
        </p:spPr>
        <p:txBody>
          <a:bodyPr wrap="square" rtlCol="0">
            <a:spAutoFit/>
          </a:bodyPr>
          <a:lstStyle/>
          <a:p>
            <a:pPr algn="ctr"/>
            <a:r>
              <a:rPr lang="en-AU" sz="2000" dirty="0"/>
              <a:t>Contact Us </a:t>
            </a:r>
          </a:p>
          <a:p>
            <a:pPr algn="ctr"/>
            <a:endParaRPr lang="en-AU" sz="2000" dirty="0"/>
          </a:p>
          <a:p>
            <a:pPr lvl="0" algn="ctr"/>
            <a:r>
              <a:rPr lang="en-AU" sz="1100" dirty="0">
                <a:solidFill>
                  <a:srgbClr val="000000"/>
                </a:solidFill>
              </a:rPr>
              <a:t>Address, Phone &amp; Email Details</a:t>
            </a:r>
          </a:p>
          <a:p>
            <a:pPr lvl="0" algn="ctr"/>
            <a:endParaRPr lang="en-AU" sz="1100" dirty="0">
              <a:solidFill>
                <a:srgbClr val="000000"/>
              </a:solidFill>
            </a:endParaRPr>
          </a:p>
          <a:p>
            <a:pPr lvl="0" algn="ctr"/>
            <a:r>
              <a:rPr lang="en-AU" sz="1100" dirty="0">
                <a:solidFill>
                  <a:srgbClr val="000000"/>
                </a:solidFill>
              </a:rPr>
              <a:t>Link to Facebook Pages</a:t>
            </a:r>
          </a:p>
          <a:p>
            <a:pPr lvl="0" algn="ctr"/>
            <a:endParaRPr lang="en-AU" sz="1100" dirty="0">
              <a:solidFill>
                <a:srgbClr val="000000"/>
              </a:solidFill>
            </a:endParaRPr>
          </a:p>
          <a:p>
            <a:pPr lvl="0" algn="ctr"/>
            <a:r>
              <a:rPr lang="en-AU" sz="1100" dirty="0">
                <a:solidFill>
                  <a:srgbClr val="000000"/>
                </a:solidFill>
              </a:rPr>
              <a:t>Send a Message</a:t>
            </a:r>
          </a:p>
          <a:p>
            <a:pPr lvl="0" algn="ctr"/>
            <a:endParaRPr lang="en-AU" sz="1100" dirty="0">
              <a:solidFill>
                <a:srgbClr val="000000"/>
              </a:solidFill>
            </a:endParaRPr>
          </a:p>
          <a:p>
            <a:pPr lvl="0" algn="ctr"/>
            <a:r>
              <a:rPr lang="en-AU" sz="1100" dirty="0">
                <a:solidFill>
                  <a:srgbClr val="000000"/>
                </a:solidFill>
              </a:rPr>
              <a:t>Acknowledgements</a:t>
            </a:r>
          </a:p>
          <a:p>
            <a:pPr algn="ctr"/>
            <a:endParaRPr lang="en-AU" sz="1100" dirty="0"/>
          </a:p>
        </p:txBody>
      </p:sp>
      <p:cxnSp>
        <p:nvCxnSpPr>
          <p:cNvPr id="31" name="Straight Arrow Connector 30"/>
          <p:cNvCxnSpPr/>
          <p:nvPr/>
        </p:nvCxnSpPr>
        <p:spPr>
          <a:xfrm>
            <a:off x="4459820" y="2633663"/>
            <a:ext cx="17116" cy="79860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flipV="1">
            <a:off x="1384672" y="2576208"/>
            <a:ext cx="9381527" cy="57455"/>
          </a:xfrm>
          <a:prstGeom prst="line">
            <a:avLst/>
          </a:prstGeom>
        </p:spPr>
        <p:style>
          <a:lnRef idx="3">
            <a:schemeClr val="accent1"/>
          </a:lnRef>
          <a:fillRef idx="0">
            <a:schemeClr val="accent1"/>
          </a:fillRef>
          <a:effectRef idx="2">
            <a:schemeClr val="accent1"/>
          </a:effectRef>
          <a:fontRef idx="minor">
            <a:schemeClr val="tx1"/>
          </a:fontRef>
        </p:style>
      </p:cxnSp>
      <p:cxnSp>
        <p:nvCxnSpPr>
          <p:cNvPr id="37" name="Straight Arrow Connector 36"/>
          <p:cNvCxnSpPr/>
          <p:nvPr/>
        </p:nvCxnSpPr>
        <p:spPr>
          <a:xfrm flipV="1">
            <a:off x="6201253" y="1859565"/>
            <a:ext cx="0" cy="74680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6" name="Straight Arrow Connector 45"/>
          <p:cNvCxnSpPr>
            <a:endCxn id="12" idx="0"/>
          </p:cNvCxnSpPr>
          <p:nvPr/>
        </p:nvCxnSpPr>
        <p:spPr>
          <a:xfrm>
            <a:off x="1384672" y="2633663"/>
            <a:ext cx="0" cy="77194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8" name="Straight Arrow Connector 47"/>
          <p:cNvCxnSpPr>
            <a:endCxn id="15" idx="0"/>
          </p:cNvCxnSpPr>
          <p:nvPr/>
        </p:nvCxnSpPr>
        <p:spPr>
          <a:xfrm>
            <a:off x="7622409" y="2610561"/>
            <a:ext cx="1254" cy="82170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5" name="TextBox 14"/>
          <p:cNvSpPr txBox="1"/>
          <p:nvPr/>
        </p:nvSpPr>
        <p:spPr>
          <a:xfrm>
            <a:off x="6579723" y="3432266"/>
            <a:ext cx="2087880" cy="2385268"/>
          </a:xfrm>
          <a:prstGeom prst="rect">
            <a:avLst/>
          </a:prstGeom>
          <a:solidFill>
            <a:srgbClr val="E1E191"/>
          </a:solidFill>
          <a:ln>
            <a:solidFill>
              <a:schemeClr val="accent4">
                <a:lumMod val="60000"/>
                <a:lumOff val="40000"/>
              </a:schemeClr>
            </a:solidFill>
          </a:ln>
        </p:spPr>
        <p:txBody>
          <a:bodyPr wrap="square" rtlCol="0">
            <a:spAutoFit/>
          </a:bodyPr>
          <a:lstStyle/>
          <a:p>
            <a:pPr algn="ctr"/>
            <a:r>
              <a:rPr lang="en-AU" sz="2000" dirty="0"/>
              <a:t>Support Us</a:t>
            </a:r>
          </a:p>
          <a:p>
            <a:pPr algn="ctr"/>
            <a:endParaRPr lang="en-AU" sz="2000" dirty="0"/>
          </a:p>
          <a:p>
            <a:pPr algn="ctr"/>
            <a:r>
              <a:rPr lang="en-AU" sz="1100" dirty="0"/>
              <a:t>Registration Form</a:t>
            </a:r>
          </a:p>
          <a:p>
            <a:pPr algn="ctr"/>
            <a:r>
              <a:rPr lang="en-AU" sz="1100" dirty="0"/>
              <a:t>    – Members</a:t>
            </a:r>
          </a:p>
          <a:p>
            <a:pPr algn="ctr"/>
            <a:r>
              <a:rPr lang="en-AU" sz="1100" dirty="0"/>
              <a:t>– Players</a:t>
            </a:r>
          </a:p>
          <a:p>
            <a:pPr algn="ctr"/>
            <a:r>
              <a:rPr lang="en-AU" sz="1100" dirty="0"/>
              <a:t>      – Benefactor</a:t>
            </a:r>
          </a:p>
          <a:p>
            <a:pPr algn="ctr"/>
            <a:endParaRPr lang="en-AU" sz="1100" dirty="0"/>
          </a:p>
          <a:p>
            <a:pPr algn="ctr"/>
            <a:r>
              <a:rPr lang="en-AU" sz="1100" dirty="0"/>
              <a:t>List of Benefactors</a:t>
            </a:r>
          </a:p>
          <a:p>
            <a:pPr algn="ctr"/>
            <a:endParaRPr lang="en-AU" sz="1100" dirty="0"/>
          </a:p>
          <a:p>
            <a:pPr algn="ctr"/>
            <a:r>
              <a:rPr lang="en-AU" sz="1100" dirty="0"/>
              <a:t>List of Sponsors</a:t>
            </a:r>
          </a:p>
          <a:p>
            <a:pPr algn="ctr"/>
            <a:endParaRPr lang="en-AU" sz="1100" dirty="0"/>
          </a:p>
          <a:p>
            <a:pPr algn="ctr"/>
            <a:endParaRPr lang="en-AU" sz="1000" dirty="0"/>
          </a:p>
        </p:txBody>
      </p:sp>
      <p:cxnSp>
        <p:nvCxnSpPr>
          <p:cNvPr id="22" name="Straight Arrow Connector 21"/>
          <p:cNvCxnSpPr>
            <a:endCxn id="14" idx="0"/>
          </p:cNvCxnSpPr>
          <p:nvPr/>
        </p:nvCxnSpPr>
        <p:spPr>
          <a:xfrm>
            <a:off x="10751670" y="2579321"/>
            <a:ext cx="1" cy="79550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2" name="Picture 1"/>
          <p:cNvPicPr>
            <a:picLocks noChangeAspect="1"/>
          </p:cNvPicPr>
          <p:nvPr/>
        </p:nvPicPr>
        <p:blipFill>
          <a:blip r:embed="rId2"/>
          <a:stretch>
            <a:fillRect/>
          </a:stretch>
        </p:blipFill>
        <p:spPr>
          <a:xfrm>
            <a:off x="0" y="29579"/>
            <a:ext cx="6734014" cy="542303"/>
          </a:xfrm>
          <a:prstGeom prst="rect">
            <a:avLst/>
          </a:prstGeom>
        </p:spPr>
      </p:pic>
    </p:spTree>
    <p:extLst>
      <p:ext uri="{BB962C8B-B14F-4D97-AF65-F5344CB8AC3E}">
        <p14:creationId xmlns:p14="http://schemas.microsoft.com/office/powerpoint/2010/main" val="2994096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B0F0">
            <a:alpha val="0"/>
          </a:srgbClr>
        </a:solidFill>
        <a:effectLst/>
      </p:bgPr>
    </p:bg>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lumMod val="95000"/>
            </a:schemeClr>
          </a:solidFill>
          <a:effectLst/>
        </p:spPr>
      </p:sp>
      <p:cxnSp>
        <p:nvCxnSpPr>
          <p:cNvPr id="17" name="Straight Connector 16"/>
          <p:cNvCxnSpPr/>
          <p:nvPr/>
        </p:nvCxnSpPr>
        <p:spPr>
          <a:xfrm flipH="1">
            <a:off x="803339" y="101439"/>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cxnSp>
        <p:nvCxnSpPr>
          <p:cNvPr id="21" name="Straight Connector 20"/>
          <p:cNvCxnSpPr/>
          <p:nvPr/>
        </p:nvCxnSpPr>
        <p:spPr>
          <a:xfrm flipH="1">
            <a:off x="2465981" y="101439"/>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cxnSp>
        <p:nvCxnSpPr>
          <p:cNvPr id="22" name="Straight Connector 21"/>
          <p:cNvCxnSpPr/>
          <p:nvPr/>
        </p:nvCxnSpPr>
        <p:spPr>
          <a:xfrm flipH="1">
            <a:off x="4147816" y="112120"/>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cxnSp>
        <p:nvCxnSpPr>
          <p:cNvPr id="23" name="Straight Connector 22"/>
          <p:cNvCxnSpPr/>
          <p:nvPr/>
        </p:nvCxnSpPr>
        <p:spPr>
          <a:xfrm flipH="1">
            <a:off x="8080667" y="101439"/>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colorTemperature colorTemp="4332"/>
                    </a14:imgEffect>
                    <a14:imgEffect>
                      <a14:saturation sat="83000"/>
                    </a14:imgEffect>
                    <a14:imgEffect>
                      <a14:brightnessContrast bright="31000"/>
                    </a14:imgEffect>
                  </a14:imgLayer>
                </a14:imgProps>
              </a:ext>
            </a:extLst>
          </a:blip>
          <a:stretch>
            <a:fillRect/>
          </a:stretch>
        </p:blipFill>
        <p:spPr>
          <a:xfrm>
            <a:off x="180091" y="958748"/>
            <a:ext cx="12038872" cy="5860257"/>
          </a:xfrm>
          <a:prstGeom prst="rect">
            <a:avLst/>
          </a:prstGeom>
          <a:effectLst>
            <a:outerShdw blurRad="50800" dist="50800" dir="5400000" algn="ctr" rotWithShape="0">
              <a:srgbClr val="000000">
                <a:alpha val="23000"/>
              </a:srgbClr>
            </a:outerShdw>
            <a:softEdge rad="12700"/>
          </a:effectLst>
        </p:spPr>
      </p:pic>
      <p:sp>
        <p:nvSpPr>
          <p:cNvPr id="16" name="TextBox 15"/>
          <p:cNvSpPr txBox="1"/>
          <p:nvPr/>
        </p:nvSpPr>
        <p:spPr>
          <a:xfrm>
            <a:off x="1825547" y="1402976"/>
            <a:ext cx="5243736" cy="2954655"/>
          </a:xfrm>
          <a:prstGeom prst="rect">
            <a:avLst/>
          </a:prstGeom>
          <a:solidFill>
            <a:srgbClr val="00B0F0"/>
          </a:solidFill>
          <a:ln>
            <a:solidFill>
              <a:schemeClr val="tx1"/>
            </a:solidFill>
          </a:ln>
          <a:effectLst>
            <a:softEdge rad="0"/>
          </a:effectLst>
        </p:spPr>
        <p:txBody>
          <a:bodyPr wrap="square" rtlCol="0">
            <a:spAutoFit/>
          </a:bodyPr>
          <a:lstStyle>
            <a:defPPr>
              <a:defRPr lang="en-US"/>
            </a:defPPr>
            <a:lvl1pPr>
              <a:defRPr sz="2000">
                <a:solidFill>
                  <a:srgbClr val="FFFF00"/>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chemeClr val="bg1"/>
                </a:solidFill>
                <a:effectLst/>
                <a:uLnTx/>
                <a:uFillTx/>
              </a:rPr>
              <a:t>Home</a:t>
            </a:r>
          </a:p>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chemeClr val="bg1"/>
                </a:solidFill>
                <a:effectLst/>
                <a:uLnTx/>
                <a:uFillTx/>
              </a:rPr>
              <a:t>The Barrier Reef Orchestra is a leading institution of Orchestral Music in North Queensland. It offers opportunities for players of musical instruments to learn and develop skills in an orchestral environment through performing in concerts. The Barrier Reef Orchestra is in its 17th year of performing music. The orchestra is a community organisation consisting of the musicians drawn from Townsville and other locations in North Queensland</a:t>
            </a:r>
          </a:p>
        </p:txBody>
      </p:sp>
      <p:pic>
        <p:nvPicPr>
          <p:cNvPr id="18" name="Picture 17"/>
          <p:cNvPicPr>
            <a:picLocks noChangeAspect="1"/>
          </p:cNvPicPr>
          <p:nvPr/>
        </p:nvPicPr>
        <p:blipFill>
          <a:blip r:embed="rId4"/>
          <a:stretch>
            <a:fillRect/>
          </a:stretch>
        </p:blipFill>
        <p:spPr>
          <a:xfrm>
            <a:off x="7742227" y="1423223"/>
            <a:ext cx="4145044" cy="2587708"/>
          </a:xfrm>
          <a:prstGeom prst="rect">
            <a:avLst/>
          </a:prstGeom>
        </p:spPr>
      </p:pic>
      <p:pic>
        <p:nvPicPr>
          <p:cNvPr id="6" name="Picture 5"/>
          <p:cNvPicPr>
            <a:picLocks noChangeAspect="1"/>
          </p:cNvPicPr>
          <p:nvPr/>
        </p:nvPicPr>
        <p:blipFill>
          <a:blip r:embed="rId5"/>
          <a:stretch>
            <a:fillRect/>
          </a:stretch>
        </p:blipFill>
        <p:spPr>
          <a:xfrm>
            <a:off x="3746250" y="4401759"/>
            <a:ext cx="6320256" cy="1421798"/>
          </a:xfrm>
          <a:prstGeom prst="rect">
            <a:avLst/>
          </a:prstGeom>
        </p:spPr>
      </p:pic>
      <p:grpSp>
        <p:nvGrpSpPr>
          <p:cNvPr id="4" name="Group 3"/>
          <p:cNvGrpSpPr/>
          <p:nvPr/>
        </p:nvGrpSpPr>
        <p:grpSpPr>
          <a:xfrm>
            <a:off x="-37081" y="0"/>
            <a:ext cx="12250753" cy="1004061"/>
            <a:chOff x="-7901" y="339717"/>
            <a:chExt cx="12042431" cy="1298141"/>
          </a:xfrm>
        </p:grpSpPr>
        <p:pic>
          <p:nvPicPr>
            <p:cNvPr id="8" name="Picture 7"/>
            <p:cNvPicPr>
              <a:picLocks noChangeAspect="1"/>
            </p:cNvPicPr>
            <p:nvPr/>
          </p:nvPicPr>
          <p:blipFill>
            <a:blip r:embed="rId6"/>
            <a:stretch>
              <a:fillRect/>
            </a:stretch>
          </p:blipFill>
          <p:spPr>
            <a:xfrm>
              <a:off x="2227861" y="340196"/>
              <a:ext cx="2170281" cy="1297658"/>
            </a:xfrm>
            <a:prstGeom prst="rect">
              <a:avLst/>
            </a:prstGeom>
          </p:spPr>
        </p:pic>
        <p:pic>
          <p:nvPicPr>
            <p:cNvPr id="10" name="Picture 9"/>
            <p:cNvPicPr>
              <a:picLocks noChangeAspect="1"/>
            </p:cNvPicPr>
            <p:nvPr/>
          </p:nvPicPr>
          <p:blipFill>
            <a:blip r:embed="rId7"/>
            <a:stretch>
              <a:fillRect/>
            </a:stretch>
          </p:blipFill>
          <p:spPr>
            <a:xfrm>
              <a:off x="4393957" y="340194"/>
              <a:ext cx="3051110" cy="1289496"/>
            </a:xfrm>
            <a:prstGeom prst="rect">
              <a:avLst/>
            </a:prstGeom>
          </p:spPr>
        </p:pic>
        <p:pic>
          <p:nvPicPr>
            <p:cNvPr id="12" name="Picture 11"/>
            <p:cNvPicPr>
              <a:picLocks noChangeAspect="1"/>
            </p:cNvPicPr>
            <p:nvPr/>
          </p:nvPicPr>
          <p:blipFill>
            <a:blip r:embed="rId8"/>
            <a:stretch>
              <a:fillRect/>
            </a:stretch>
          </p:blipFill>
          <p:spPr>
            <a:xfrm>
              <a:off x="7445067" y="339717"/>
              <a:ext cx="2217317" cy="1293996"/>
            </a:xfrm>
            <a:prstGeom prst="rect">
              <a:avLst/>
            </a:prstGeom>
          </p:spPr>
        </p:pic>
        <p:pic>
          <p:nvPicPr>
            <p:cNvPr id="13" name="Picture 12"/>
            <p:cNvPicPr>
              <a:picLocks noChangeAspect="1"/>
            </p:cNvPicPr>
            <p:nvPr/>
          </p:nvPicPr>
          <p:blipFill>
            <a:blip r:embed="rId9"/>
            <a:stretch>
              <a:fillRect/>
            </a:stretch>
          </p:blipFill>
          <p:spPr>
            <a:xfrm>
              <a:off x="872481" y="340196"/>
              <a:ext cx="1360472" cy="1297658"/>
            </a:xfrm>
            <a:prstGeom prst="rect">
              <a:avLst/>
            </a:prstGeom>
          </p:spPr>
        </p:pic>
        <p:pic>
          <p:nvPicPr>
            <p:cNvPr id="14" name="Picture 13"/>
            <p:cNvPicPr>
              <a:picLocks noChangeAspect="1"/>
            </p:cNvPicPr>
            <p:nvPr/>
          </p:nvPicPr>
          <p:blipFill>
            <a:blip r:embed="rId10"/>
            <a:stretch>
              <a:fillRect/>
            </a:stretch>
          </p:blipFill>
          <p:spPr>
            <a:xfrm>
              <a:off x="9662384" y="339717"/>
              <a:ext cx="2372146" cy="1286161"/>
            </a:xfrm>
            <a:prstGeom prst="rect">
              <a:avLst/>
            </a:prstGeom>
          </p:spPr>
        </p:pic>
        <p:pic>
          <p:nvPicPr>
            <p:cNvPr id="7" name="Picture 6"/>
            <p:cNvPicPr>
              <a:picLocks noChangeAspect="1"/>
            </p:cNvPicPr>
            <p:nvPr/>
          </p:nvPicPr>
          <p:blipFill>
            <a:blip r:embed="rId11"/>
            <a:stretch>
              <a:fillRect/>
            </a:stretch>
          </p:blipFill>
          <p:spPr>
            <a:xfrm>
              <a:off x="-7901" y="340201"/>
              <a:ext cx="1001223" cy="1297657"/>
            </a:xfrm>
            <a:prstGeom prst="rect">
              <a:avLst/>
            </a:prstGeom>
          </p:spPr>
        </p:pic>
      </p:grpSp>
      <p:sp>
        <p:nvSpPr>
          <p:cNvPr id="11" name="TextBox 10"/>
          <p:cNvSpPr txBox="1"/>
          <p:nvPr/>
        </p:nvSpPr>
        <p:spPr>
          <a:xfrm>
            <a:off x="-37081" y="997743"/>
            <a:ext cx="12250753" cy="307777"/>
          </a:xfrm>
          <a:prstGeom prst="rect">
            <a:avLst/>
          </a:prstGeom>
          <a:solidFill>
            <a:schemeClr val="tx1"/>
          </a:solidFill>
        </p:spPr>
        <p:txBody>
          <a:bodyPr wrap="square"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AU" sz="1400" i="0" u="none" strike="noStrike" kern="0" cap="none" spc="0" normalizeH="0" baseline="0" noProof="0" dirty="0">
                <a:ln>
                  <a:noFill/>
                </a:ln>
                <a:solidFill>
                  <a:schemeClr val="bg1"/>
                </a:solidFill>
                <a:effectLst/>
                <a:uLnTx/>
                <a:uFillTx/>
              </a:rPr>
              <a:t>Search</a:t>
            </a:r>
            <a:r>
              <a:rPr kumimoji="0" lang="en-AU" sz="1200" b="1" i="0" u="none" strike="noStrike" kern="0" cap="none" spc="0" normalizeH="0" noProof="0" dirty="0">
                <a:ln>
                  <a:noFill/>
                </a:ln>
                <a:solidFill>
                  <a:schemeClr val="bg1"/>
                </a:solidFill>
                <a:effectLst/>
                <a:uLnTx/>
                <a:uFillTx/>
              </a:rPr>
              <a:t>   		</a:t>
            </a:r>
            <a:endParaRPr kumimoji="0" lang="en-AU" sz="1200" b="1" i="0" u="none" strike="noStrike" kern="0" cap="none" spc="0" normalizeH="0" baseline="0" noProof="0" dirty="0">
              <a:ln>
                <a:noFill/>
              </a:ln>
              <a:solidFill>
                <a:schemeClr val="bg1"/>
              </a:solidFill>
              <a:effectLst/>
              <a:uLnTx/>
              <a:uFillTx/>
            </a:endParaRPr>
          </a:p>
        </p:txBody>
      </p:sp>
      <p:sp>
        <p:nvSpPr>
          <p:cNvPr id="26" name="TextBox 25"/>
          <p:cNvSpPr txBox="1"/>
          <p:nvPr/>
        </p:nvSpPr>
        <p:spPr>
          <a:xfrm>
            <a:off x="-31790" y="1305520"/>
            <a:ext cx="1568363" cy="4747453"/>
          </a:xfrm>
          <a:prstGeom prst="rect">
            <a:avLst/>
          </a:prstGeom>
          <a:solidFill>
            <a:srgbClr val="00B0F0"/>
          </a:solidFill>
        </p:spPr>
        <p:txBody>
          <a:bodyPr wrap="square" rtlCol="0">
            <a:spAutoFit/>
          </a:bodyPr>
          <a:lstStyle/>
          <a:p>
            <a:r>
              <a:rPr lang="en-AU" sz="1400" dirty="0">
                <a:solidFill>
                  <a:srgbClr val="FFFF00"/>
                </a:solidFill>
              </a:rPr>
              <a:t>Home</a:t>
            </a:r>
          </a:p>
          <a:p>
            <a:endParaRPr lang="en-AU" sz="800" dirty="0">
              <a:solidFill>
                <a:schemeClr val="bg1"/>
              </a:solidFill>
            </a:endParaRPr>
          </a:p>
          <a:p>
            <a:r>
              <a:rPr lang="en-AU" sz="1400" dirty="0">
                <a:solidFill>
                  <a:schemeClr val="bg1"/>
                </a:solidFill>
              </a:rPr>
              <a:t>Artists &amp; Events </a:t>
            </a:r>
          </a:p>
          <a:p>
            <a:endParaRPr lang="en-AU" sz="800" dirty="0">
              <a:solidFill>
                <a:schemeClr val="bg1"/>
              </a:solidFill>
            </a:endParaRPr>
          </a:p>
          <a:p>
            <a:r>
              <a:rPr lang="en-AU" sz="1400" dirty="0">
                <a:solidFill>
                  <a:schemeClr val="bg1"/>
                </a:solidFill>
              </a:rPr>
              <a:t>About Us </a:t>
            </a:r>
          </a:p>
          <a:p>
            <a:endParaRPr lang="en-AU" sz="800" dirty="0">
              <a:solidFill>
                <a:schemeClr val="bg1"/>
              </a:solidFill>
            </a:endParaRPr>
          </a:p>
          <a:p>
            <a:r>
              <a:rPr lang="en-AU" sz="1400" dirty="0">
                <a:solidFill>
                  <a:schemeClr val="bg1"/>
                </a:solidFill>
              </a:rPr>
              <a:t>Support Us   </a:t>
            </a:r>
          </a:p>
          <a:p>
            <a:endParaRPr lang="en-AU" sz="800" dirty="0">
              <a:solidFill>
                <a:schemeClr val="bg1"/>
              </a:solidFill>
            </a:endParaRPr>
          </a:p>
          <a:p>
            <a:r>
              <a:rPr lang="en-AU" sz="1400" dirty="0">
                <a:solidFill>
                  <a:schemeClr val="bg1"/>
                </a:solidFill>
              </a:rPr>
              <a:t>Contact Us </a:t>
            </a:r>
          </a:p>
          <a:p>
            <a:endParaRPr lang="en-AU" sz="800" dirty="0">
              <a:solidFill>
                <a:schemeClr val="bg1"/>
              </a:solidFill>
            </a:endParaRPr>
          </a:p>
          <a:p>
            <a:r>
              <a:rPr lang="en-AU" sz="1400" dirty="0">
                <a:solidFill>
                  <a:schemeClr val="bg1"/>
                </a:solidFill>
              </a:rPr>
              <a:t>Email Us</a:t>
            </a:r>
          </a:p>
          <a:p>
            <a:endParaRPr lang="en-AU" sz="1400" dirty="0">
              <a:solidFill>
                <a:schemeClr val="bg1"/>
              </a:solidFill>
            </a:endParaRPr>
          </a:p>
          <a:p>
            <a:r>
              <a:rPr lang="it-IT" sz="1000" dirty="0">
                <a:solidFill>
                  <a:srgbClr val="FFFFFF"/>
                </a:solidFill>
                <a:hlinkClick r:id="rId12"/>
              </a:rPr>
              <a:t>brotownsville@gmail.com</a:t>
            </a:r>
            <a:endParaRPr lang="it-IT" sz="1000" dirty="0">
              <a:solidFill>
                <a:srgbClr val="FFFFFF"/>
              </a:solidFill>
            </a:endParaRPr>
          </a:p>
          <a:p>
            <a:r>
              <a:rPr lang="en-AU" sz="1400" dirty="0">
                <a:solidFill>
                  <a:schemeClr val="bg1"/>
                </a:solidFill>
              </a:rPr>
              <a:t>       </a:t>
            </a:r>
            <a:r>
              <a:rPr lang="en-AU" sz="800" dirty="0">
                <a:solidFill>
                  <a:schemeClr val="bg1"/>
                </a:solidFill>
              </a:rPr>
              <a:t>Barrier Reef Orchestra</a:t>
            </a:r>
          </a:p>
          <a:p>
            <a:endParaRPr lang="en-AU" sz="1400" dirty="0">
              <a:solidFill>
                <a:schemeClr val="bg1"/>
              </a:solidFill>
            </a:endParaRPr>
          </a:p>
          <a:p>
            <a:r>
              <a:rPr lang="en-AU" sz="1400" dirty="0">
                <a:solidFill>
                  <a:schemeClr val="bg1"/>
                </a:solidFill>
              </a:rPr>
              <a:t>       </a:t>
            </a:r>
            <a:r>
              <a:rPr lang="en-AU" sz="800" dirty="0">
                <a:solidFill>
                  <a:schemeClr val="bg1"/>
                </a:solidFill>
              </a:rPr>
              <a:t>Barrier Reef Orchestra</a:t>
            </a:r>
          </a:p>
          <a:p>
            <a:r>
              <a:rPr lang="en-AU" sz="800" dirty="0">
                <a:solidFill>
                  <a:schemeClr val="bg1"/>
                </a:solidFill>
              </a:rPr>
              <a:t>            Players </a:t>
            </a:r>
            <a:endParaRPr lang="it-IT" sz="800" dirty="0">
              <a:solidFill>
                <a:schemeClr val="bg1"/>
              </a:solidFill>
            </a:endParaRPr>
          </a:p>
          <a:p>
            <a:endParaRPr lang="it-IT" sz="300" dirty="0">
              <a:solidFill>
                <a:schemeClr val="bg1"/>
              </a:solidFill>
            </a:endParaRPr>
          </a:p>
          <a:p>
            <a:endParaRPr lang="it-IT" sz="300" dirty="0">
              <a:solidFill>
                <a:schemeClr val="bg1"/>
              </a:solidFill>
            </a:endParaRPr>
          </a:p>
          <a:p>
            <a:endParaRPr lang="it-IT" sz="1100" dirty="0">
              <a:solidFill>
                <a:schemeClr val="bg1"/>
              </a:solidFill>
            </a:endParaRPr>
          </a:p>
          <a:p>
            <a:r>
              <a:rPr lang="it-IT" sz="1100" dirty="0">
                <a:solidFill>
                  <a:schemeClr val="bg1"/>
                </a:solidFill>
              </a:rPr>
              <a:t>Barrier Reef Orchestra</a:t>
            </a:r>
          </a:p>
          <a:p>
            <a:r>
              <a:rPr lang="it-IT" sz="1100" dirty="0">
                <a:solidFill>
                  <a:schemeClr val="bg1"/>
                </a:solidFill>
              </a:rPr>
              <a:t>PO Box 576</a:t>
            </a:r>
          </a:p>
          <a:p>
            <a:r>
              <a:rPr lang="it-IT" sz="1100" dirty="0">
                <a:solidFill>
                  <a:schemeClr val="bg1"/>
                </a:solidFill>
              </a:rPr>
              <a:t>Townsville  Qld  4810</a:t>
            </a:r>
          </a:p>
          <a:p>
            <a:endParaRPr lang="it-IT" sz="1100" dirty="0">
              <a:solidFill>
                <a:schemeClr val="bg1"/>
              </a:solidFill>
            </a:endParaRPr>
          </a:p>
          <a:p>
            <a:r>
              <a:rPr lang="it-IT" sz="1100" dirty="0">
                <a:solidFill>
                  <a:schemeClr val="bg1"/>
                </a:solidFill>
              </a:rPr>
              <a:t>p: +61 (0) 747 222 789</a:t>
            </a:r>
          </a:p>
          <a:p>
            <a:endParaRPr lang="it-IT" sz="1100" dirty="0">
              <a:solidFill>
                <a:schemeClr val="bg1"/>
              </a:solidFill>
            </a:endParaRPr>
          </a:p>
          <a:p>
            <a:endParaRPr lang="it-IT" sz="1100" dirty="0">
              <a:solidFill>
                <a:schemeClr val="bg1"/>
              </a:solidFill>
            </a:endParaRPr>
          </a:p>
          <a:p>
            <a:endParaRPr lang="en-AU" sz="1050" dirty="0">
              <a:solidFill>
                <a:schemeClr val="bg1"/>
              </a:solidFill>
            </a:endParaRPr>
          </a:p>
        </p:txBody>
      </p:sp>
      <p:sp>
        <p:nvSpPr>
          <p:cNvPr id="27" name="Rectangle 26"/>
          <p:cNvSpPr/>
          <p:nvPr/>
        </p:nvSpPr>
        <p:spPr>
          <a:xfrm>
            <a:off x="3479133" y="147218"/>
            <a:ext cx="5653845" cy="723275"/>
          </a:xfrm>
          <a:prstGeom prst="rect">
            <a:avLst/>
          </a:prstGeom>
          <a:effectLst>
            <a:glow rad="63500">
              <a:schemeClr val="tx1">
                <a:alpha val="40000"/>
              </a:schemeClr>
            </a:glow>
            <a:outerShdw dir="5340000" algn="ctr" rotWithShape="0">
              <a:srgbClr val="92D050">
                <a:alpha val="0"/>
              </a:srgbClr>
            </a:outerShdw>
          </a:effectLst>
        </p:spPr>
        <p:txBody>
          <a:bodyPr wrap="square" bIns="0">
            <a:spAutoFit/>
          </a:bodyPr>
          <a:lstStyle/>
          <a:p>
            <a:pPr lvl="0" algn="ctr" defTabSz="914400">
              <a:defRPr/>
            </a:pPr>
            <a:r>
              <a:rPr lang="en-AU" sz="4400" kern="0" dirty="0">
                <a:ln>
                  <a:solidFill>
                    <a:schemeClr val="bg1">
                      <a:lumMod val="85000"/>
                    </a:schemeClr>
                  </a:solidFill>
                </a:ln>
                <a:solidFill>
                  <a:srgbClr val="FFFFFF"/>
                </a:solidFill>
                <a:effectLst>
                  <a:glow rad="63500">
                    <a:schemeClr val="tx1">
                      <a:alpha val="91000"/>
                    </a:schemeClr>
                  </a:glow>
                  <a:innerShdw blurRad="63500" dist="50800" dir="10800000">
                    <a:prstClr val="black">
                      <a:alpha val="50000"/>
                    </a:prstClr>
                  </a:innerShdw>
                </a:effectLst>
                <a:latin typeface="Brush Script MT" panose="03060802040406070304" pitchFamily="66" charset="0"/>
              </a:rPr>
              <a:t>Barrier Reef Orchestra </a:t>
            </a:r>
          </a:p>
        </p:txBody>
      </p:sp>
      <p:pic>
        <p:nvPicPr>
          <p:cNvPr id="19" name="Picture 18"/>
          <p:cNvPicPr>
            <a:picLocks noChangeAspect="1"/>
          </p:cNvPicPr>
          <p:nvPr/>
        </p:nvPicPr>
        <p:blipFill>
          <a:blip r:embed="rId13"/>
          <a:stretch>
            <a:fillRect/>
          </a:stretch>
        </p:blipFill>
        <p:spPr>
          <a:xfrm>
            <a:off x="18741" y="3609713"/>
            <a:ext cx="344749" cy="279164"/>
          </a:xfrm>
          <a:prstGeom prst="rect">
            <a:avLst/>
          </a:prstGeom>
        </p:spPr>
      </p:pic>
      <p:pic>
        <p:nvPicPr>
          <p:cNvPr id="28" name="Picture 27"/>
          <p:cNvPicPr>
            <a:picLocks noChangeAspect="1"/>
          </p:cNvPicPr>
          <p:nvPr/>
        </p:nvPicPr>
        <p:blipFill>
          <a:blip r:embed="rId13"/>
          <a:stretch>
            <a:fillRect/>
          </a:stretch>
        </p:blipFill>
        <p:spPr>
          <a:xfrm>
            <a:off x="18741" y="4113733"/>
            <a:ext cx="355693" cy="288026"/>
          </a:xfrm>
          <a:prstGeom prst="rect">
            <a:avLst/>
          </a:prstGeom>
        </p:spPr>
      </p:pic>
      <p:sp>
        <p:nvSpPr>
          <p:cNvPr id="31" name="TextBox 30"/>
          <p:cNvSpPr txBox="1"/>
          <p:nvPr/>
        </p:nvSpPr>
        <p:spPr>
          <a:xfrm>
            <a:off x="10806701" y="1043908"/>
            <a:ext cx="1343236" cy="215444"/>
          </a:xfrm>
          <a:prstGeom prst="rect">
            <a:avLst/>
          </a:prstGeom>
          <a:solidFill>
            <a:srgbClr val="E1E1E1"/>
          </a:solidFill>
        </p:spPr>
        <p:txBody>
          <a:bodyPr wrap="square" rtlCol="0">
            <a:spAutoFit/>
          </a:bodyPr>
          <a:lstStyle/>
          <a:p>
            <a:endParaRPr lang="en-AU" sz="800" dirty="0"/>
          </a:p>
        </p:txBody>
      </p:sp>
      <p:pic>
        <p:nvPicPr>
          <p:cNvPr id="32" name="Picture 31"/>
          <p:cNvPicPr>
            <a:picLocks noChangeAspect="1"/>
          </p:cNvPicPr>
          <p:nvPr/>
        </p:nvPicPr>
        <p:blipFill>
          <a:blip r:embed="rId14"/>
          <a:stretch>
            <a:fillRect/>
          </a:stretch>
        </p:blipFill>
        <p:spPr>
          <a:xfrm>
            <a:off x="10818499" y="1050637"/>
            <a:ext cx="177292" cy="201985"/>
          </a:xfrm>
          <a:prstGeom prst="rect">
            <a:avLst/>
          </a:prstGeom>
        </p:spPr>
      </p:pic>
      <p:sp>
        <p:nvSpPr>
          <p:cNvPr id="24" name="TextBox 23"/>
          <p:cNvSpPr txBox="1"/>
          <p:nvPr/>
        </p:nvSpPr>
        <p:spPr>
          <a:xfrm>
            <a:off x="-31790" y="6007441"/>
            <a:ext cx="12263218" cy="847611"/>
          </a:xfrm>
          <a:prstGeom prst="rect">
            <a:avLst/>
          </a:prstGeom>
          <a:solidFill>
            <a:schemeClr val="bg1"/>
          </a:solidFill>
        </p:spPr>
        <p:txBody>
          <a:bodyPr wrap="square" rtlCol="0" anchor="ctr">
            <a:noAutofit/>
          </a:bodyPr>
          <a:lstStyle/>
          <a:p>
            <a:r>
              <a:rPr lang="en-AU" b="1" dirty="0"/>
              <a:t>Major Sponsor            Sponsors                                                                Concert Partners </a:t>
            </a:r>
          </a:p>
        </p:txBody>
      </p:sp>
      <p:pic>
        <p:nvPicPr>
          <p:cNvPr id="25" name="Picture 24"/>
          <p:cNvPicPr>
            <a:picLocks noChangeAspect="1"/>
          </p:cNvPicPr>
          <p:nvPr/>
        </p:nvPicPr>
        <p:blipFill>
          <a:blip r:embed="rId15"/>
          <a:stretch>
            <a:fillRect/>
          </a:stretch>
        </p:blipFill>
        <p:spPr>
          <a:xfrm>
            <a:off x="1652074" y="6020480"/>
            <a:ext cx="689682" cy="821534"/>
          </a:xfrm>
          <a:prstGeom prst="rect">
            <a:avLst/>
          </a:prstGeom>
        </p:spPr>
      </p:pic>
      <p:pic>
        <p:nvPicPr>
          <p:cNvPr id="29" name="Picture 28"/>
          <p:cNvPicPr>
            <a:picLocks noChangeAspect="1"/>
          </p:cNvPicPr>
          <p:nvPr/>
        </p:nvPicPr>
        <p:blipFill>
          <a:blip r:embed="rId16"/>
          <a:stretch>
            <a:fillRect/>
          </a:stretch>
        </p:blipFill>
        <p:spPr>
          <a:xfrm>
            <a:off x="3415373" y="6231206"/>
            <a:ext cx="1385161" cy="458325"/>
          </a:xfrm>
          <a:prstGeom prst="rect">
            <a:avLst/>
          </a:prstGeom>
        </p:spPr>
      </p:pic>
      <p:pic>
        <p:nvPicPr>
          <p:cNvPr id="30" name="Picture 29"/>
          <p:cNvPicPr>
            <a:picLocks noChangeAspect="1"/>
          </p:cNvPicPr>
          <p:nvPr/>
        </p:nvPicPr>
        <p:blipFill>
          <a:blip r:embed="rId17"/>
          <a:stretch>
            <a:fillRect/>
          </a:stretch>
        </p:blipFill>
        <p:spPr>
          <a:xfrm>
            <a:off x="4853552" y="6231206"/>
            <a:ext cx="1452504" cy="555369"/>
          </a:xfrm>
          <a:prstGeom prst="rect">
            <a:avLst/>
          </a:prstGeom>
        </p:spPr>
      </p:pic>
      <p:pic>
        <p:nvPicPr>
          <p:cNvPr id="33" name="Picture 32"/>
          <p:cNvPicPr>
            <a:picLocks noChangeAspect="1"/>
          </p:cNvPicPr>
          <p:nvPr/>
        </p:nvPicPr>
        <p:blipFill>
          <a:blip r:embed="rId18"/>
          <a:stretch>
            <a:fillRect/>
          </a:stretch>
        </p:blipFill>
        <p:spPr>
          <a:xfrm>
            <a:off x="6418090" y="6020479"/>
            <a:ext cx="878735" cy="827592"/>
          </a:xfrm>
          <a:prstGeom prst="rect">
            <a:avLst/>
          </a:prstGeom>
        </p:spPr>
      </p:pic>
      <p:pic>
        <p:nvPicPr>
          <p:cNvPr id="34" name="Picture 33"/>
          <p:cNvPicPr>
            <a:picLocks noChangeAspect="1"/>
          </p:cNvPicPr>
          <p:nvPr/>
        </p:nvPicPr>
        <p:blipFill>
          <a:blip r:embed="rId19"/>
          <a:stretch>
            <a:fillRect/>
          </a:stretch>
        </p:blipFill>
        <p:spPr>
          <a:xfrm>
            <a:off x="9359682" y="6178289"/>
            <a:ext cx="1447019" cy="479841"/>
          </a:xfrm>
          <a:prstGeom prst="rect">
            <a:avLst/>
          </a:prstGeom>
        </p:spPr>
      </p:pic>
      <p:pic>
        <p:nvPicPr>
          <p:cNvPr id="35" name="Picture 34"/>
          <p:cNvPicPr>
            <a:picLocks noChangeAspect="1"/>
          </p:cNvPicPr>
          <p:nvPr/>
        </p:nvPicPr>
        <p:blipFill>
          <a:blip r:embed="rId20"/>
          <a:stretch>
            <a:fillRect/>
          </a:stretch>
        </p:blipFill>
        <p:spPr>
          <a:xfrm>
            <a:off x="10870118" y="6171312"/>
            <a:ext cx="1306822" cy="534016"/>
          </a:xfrm>
          <a:prstGeom prst="rect">
            <a:avLst/>
          </a:prstGeom>
        </p:spPr>
      </p:pic>
    </p:spTree>
    <p:extLst>
      <p:ext uri="{BB962C8B-B14F-4D97-AF65-F5344CB8AC3E}">
        <p14:creationId xmlns:p14="http://schemas.microsoft.com/office/powerpoint/2010/main" val="3142816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Connector 16"/>
          <p:cNvCxnSpPr/>
          <p:nvPr/>
        </p:nvCxnSpPr>
        <p:spPr>
          <a:xfrm flipH="1">
            <a:off x="803339" y="101439"/>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cxnSp>
        <p:nvCxnSpPr>
          <p:cNvPr id="21" name="Straight Connector 20"/>
          <p:cNvCxnSpPr/>
          <p:nvPr/>
        </p:nvCxnSpPr>
        <p:spPr>
          <a:xfrm flipH="1">
            <a:off x="2465981" y="101439"/>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cxnSp>
        <p:nvCxnSpPr>
          <p:cNvPr id="22" name="Straight Connector 21"/>
          <p:cNvCxnSpPr/>
          <p:nvPr/>
        </p:nvCxnSpPr>
        <p:spPr>
          <a:xfrm flipH="1">
            <a:off x="4147816" y="112120"/>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cxnSp>
        <p:nvCxnSpPr>
          <p:cNvPr id="23" name="Straight Connector 22"/>
          <p:cNvCxnSpPr/>
          <p:nvPr/>
        </p:nvCxnSpPr>
        <p:spPr>
          <a:xfrm flipH="1">
            <a:off x="8080667" y="101439"/>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colorTemperature colorTemp="4332"/>
                    </a14:imgEffect>
                    <a14:imgEffect>
                      <a14:saturation sat="83000"/>
                    </a14:imgEffect>
                    <a14:imgEffect>
                      <a14:brightnessContrast bright="31000"/>
                    </a14:imgEffect>
                  </a14:imgLayer>
                </a14:imgProps>
              </a:ext>
            </a:extLst>
          </a:blip>
          <a:stretch>
            <a:fillRect/>
          </a:stretch>
        </p:blipFill>
        <p:spPr>
          <a:xfrm>
            <a:off x="30031" y="981757"/>
            <a:ext cx="12201397" cy="5860257"/>
          </a:xfrm>
          <a:prstGeom prst="rect">
            <a:avLst/>
          </a:prstGeom>
          <a:effectLst>
            <a:outerShdw blurRad="50800" dist="50800" dir="5400000" algn="ctr" rotWithShape="0">
              <a:srgbClr val="000000">
                <a:alpha val="23000"/>
              </a:srgbClr>
            </a:outerShdw>
            <a:softEdge rad="12700"/>
          </a:effectLst>
        </p:spPr>
      </p:pic>
      <p:sp>
        <p:nvSpPr>
          <p:cNvPr id="16" name="TextBox 15"/>
          <p:cNvSpPr txBox="1"/>
          <p:nvPr/>
        </p:nvSpPr>
        <p:spPr>
          <a:xfrm>
            <a:off x="1826328" y="1379525"/>
            <a:ext cx="5723585" cy="4401205"/>
          </a:xfrm>
          <a:prstGeom prst="rect">
            <a:avLst/>
          </a:prstGeom>
          <a:solidFill>
            <a:srgbClr val="00B0F0"/>
          </a:solidFill>
          <a:ln>
            <a:solidFill>
              <a:schemeClr val="tx1"/>
            </a:solidFill>
          </a:ln>
          <a:effectLst>
            <a:softEdge rad="0"/>
          </a:effectLst>
        </p:spPr>
        <p:txBody>
          <a:bodyPr wrap="square" rtlCol="0">
            <a:spAutoFit/>
          </a:bodyPr>
          <a:lstStyle>
            <a:defPPr>
              <a:defRPr lang="en-US"/>
            </a:defPPr>
            <a:lvl1pPr>
              <a:defRPr sz="2000">
                <a:solidFill>
                  <a:srgbClr val="FFFF00"/>
                </a:solidFill>
              </a:defRPr>
            </a:lvl1pPr>
          </a:lstStyle>
          <a:p>
            <a:pPr lvl="0" defTabSz="914400">
              <a:defRPr/>
            </a:pPr>
            <a:r>
              <a:rPr lang="en-AU" sz="1400" kern="0" dirty="0">
                <a:solidFill>
                  <a:schemeClr val="bg1"/>
                </a:solidFill>
              </a:rPr>
              <a:t>The Barrier Reef Orchestra is a product of North Queensland Ensembles Inc which is an Incorporated Association registered in the State of Queensland.</a:t>
            </a:r>
          </a:p>
          <a:p>
            <a:pPr lvl="0" defTabSz="914400">
              <a:defRPr/>
            </a:pPr>
            <a:endParaRPr kumimoji="0" lang="en-AU" sz="1400" b="0" i="0" u="none" strike="noStrike" kern="0" cap="none" spc="0" normalizeH="0" baseline="0" noProof="0" dirty="0">
              <a:ln>
                <a:noFill/>
              </a:ln>
              <a:solidFill>
                <a:schemeClr val="bg1"/>
              </a:solidFill>
              <a:effectLst/>
              <a:uLnTx/>
              <a:uFillTx/>
            </a:endParaRPr>
          </a:p>
          <a:p>
            <a:pPr lvl="0" defTabSz="914400">
              <a:defRPr/>
            </a:pPr>
            <a:r>
              <a:rPr lang="en-AU" sz="1400" kern="0" dirty="0">
                <a:solidFill>
                  <a:schemeClr val="bg1"/>
                </a:solidFill>
              </a:rPr>
              <a:t>In the late nineties, Townsville musicians, arts workers and a group of people who had a love for music realised the potential for developing a community-based Orchestra. As a result, a weekend workshop was arranged in 2000 and musicians were invited to participate the result was the birth of the Barrier Reef Orchestra.</a:t>
            </a:r>
          </a:p>
          <a:p>
            <a:pPr lvl="0" defTabSz="914400">
              <a:defRPr/>
            </a:pPr>
            <a:endParaRPr lang="en-AU" sz="1400" kern="0" dirty="0">
              <a:solidFill>
                <a:schemeClr val="bg1"/>
              </a:solidFill>
            </a:endParaRPr>
          </a:p>
          <a:p>
            <a:pPr lvl="0" defTabSz="914400">
              <a:defRPr/>
            </a:pPr>
            <a:r>
              <a:rPr lang="en-AU" sz="1400" kern="0" dirty="0">
                <a:solidFill>
                  <a:schemeClr val="bg1"/>
                </a:solidFill>
              </a:rPr>
              <a:t>In a typical year the Barrier Reef Orchestra, under the auspices of North Queensland Ensembles Inc, performs three times generally with a guest conductor and occasionally with other performing groups. Smaller ensembles, all utilising players from the Orchestra, regularly give concerts — Orpheus Strings, Pandanus Winds, Kingfisher Trio, Centenary Concert Band and the Barrier Reef Chamber Orchestra.</a:t>
            </a:r>
          </a:p>
          <a:p>
            <a:pPr lvl="0" defTabSz="914400">
              <a:defRPr/>
            </a:pPr>
            <a:endParaRPr lang="en-AU" sz="1400" kern="0" dirty="0">
              <a:solidFill>
                <a:schemeClr val="bg1"/>
              </a:solidFill>
            </a:endParaRPr>
          </a:p>
          <a:p>
            <a:pPr lvl="0" defTabSz="914400">
              <a:defRPr/>
            </a:pPr>
            <a:r>
              <a:rPr lang="en-AU" sz="1400" kern="0" dirty="0">
                <a:solidFill>
                  <a:schemeClr val="bg1"/>
                </a:solidFill>
              </a:rPr>
              <a:t>During the next few years the Orchestra performed with the comedy-duo Scared Weird Little Guys in Score, Townsville City Council’s Last Night of the Proms and A Christmas Carol.</a:t>
            </a:r>
            <a:endParaRPr kumimoji="0" lang="en-AU" sz="1400" b="0" i="0" u="none" strike="noStrike" kern="0" cap="none" spc="0" normalizeH="0" baseline="0" noProof="0" dirty="0">
              <a:ln>
                <a:noFill/>
              </a:ln>
              <a:solidFill>
                <a:schemeClr val="bg1"/>
              </a:solidFill>
              <a:effectLst/>
              <a:uLnTx/>
              <a:uFillTx/>
            </a:endParaRPr>
          </a:p>
        </p:txBody>
      </p:sp>
      <p:grpSp>
        <p:nvGrpSpPr>
          <p:cNvPr id="4" name="Group 3"/>
          <p:cNvGrpSpPr/>
          <p:nvPr/>
        </p:nvGrpSpPr>
        <p:grpSpPr>
          <a:xfrm>
            <a:off x="-37081" y="369"/>
            <a:ext cx="12258989" cy="1003692"/>
            <a:chOff x="-7901" y="340194"/>
            <a:chExt cx="12042431" cy="1297664"/>
          </a:xfrm>
        </p:grpSpPr>
        <p:pic>
          <p:nvPicPr>
            <p:cNvPr id="8" name="Picture 7"/>
            <p:cNvPicPr>
              <a:picLocks noChangeAspect="1"/>
            </p:cNvPicPr>
            <p:nvPr/>
          </p:nvPicPr>
          <p:blipFill>
            <a:blip r:embed="rId4"/>
            <a:stretch>
              <a:fillRect/>
            </a:stretch>
          </p:blipFill>
          <p:spPr>
            <a:xfrm>
              <a:off x="2227861" y="340196"/>
              <a:ext cx="2170281" cy="1297658"/>
            </a:xfrm>
            <a:prstGeom prst="rect">
              <a:avLst/>
            </a:prstGeom>
          </p:spPr>
        </p:pic>
        <p:pic>
          <p:nvPicPr>
            <p:cNvPr id="10" name="Picture 9"/>
            <p:cNvPicPr>
              <a:picLocks noChangeAspect="1"/>
            </p:cNvPicPr>
            <p:nvPr/>
          </p:nvPicPr>
          <p:blipFill>
            <a:blip r:embed="rId5"/>
            <a:stretch>
              <a:fillRect/>
            </a:stretch>
          </p:blipFill>
          <p:spPr>
            <a:xfrm>
              <a:off x="4393957" y="340194"/>
              <a:ext cx="3051110" cy="1297661"/>
            </a:xfrm>
            <a:prstGeom prst="rect">
              <a:avLst/>
            </a:prstGeom>
          </p:spPr>
        </p:pic>
        <p:pic>
          <p:nvPicPr>
            <p:cNvPr id="12" name="Picture 11"/>
            <p:cNvPicPr>
              <a:picLocks noChangeAspect="1"/>
            </p:cNvPicPr>
            <p:nvPr/>
          </p:nvPicPr>
          <p:blipFill>
            <a:blip r:embed="rId6"/>
            <a:stretch>
              <a:fillRect/>
            </a:stretch>
          </p:blipFill>
          <p:spPr>
            <a:xfrm>
              <a:off x="7445067" y="340194"/>
              <a:ext cx="2217317" cy="1297661"/>
            </a:xfrm>
            <a:prstGeom prst="rect">
              <a:avLst/>
            </a:prstGeom>
          </p:spPr>
        </p:pic>
        <p:pic>
          <p:nvPicPr>
            <p:cNvPr id="13" name="Picture 12"/>
            <p:cNvPicPr>
              <a:picLocks noChangeAspect="1"/>
            </p:cNvPicPr>
            <p:nvPr/>
          </p:nvPicPr>
          <p:blipFill>
            <a:blip r:embed="rId7"/>
            <a:stretch>
              <a:fillRect/>
            </a:stretch>
          </p:blipFill>
          <p:spPr>
            <a:xfrm>
              <a:off x="872481" y="340196"/>
              <a:ext cx="1360472" cy="1297658"/>
            </a:xfrm>
            <a:prstGeom prst="rect">
              <a:avLst/>
            </a:prstGeom>
          </p:spPr>
        </p:pic>
        <p:pic>
          <p:nvPicPr>
            <p:cNvPr id="14" name="Picture 13"/>
            <p:cNvPicPr>
              <a:picLocks noChangeAspect="1"/>
            </p:cNvPicPr>
            <p:nvPr/>
          </p:nvPicPr>
          <p:blipFill>
            <a:blip r:embed="rId8"/>
            <a:stretch>
              <a:fillRect/>
            </a:stretch>
          </p:blipFill>
          <p:spPr>
            <a:xfrm>
              <a:off x="9662384" y="340194"/>
              <a:ext cx="2372146" cy="1297659"/>
            </a:xfrm>
            <a:prstGeom prst="rect">
              <a:avLst/>
            </a:prstGeom>
          </p:spPr>
        </p:pic>
        <p:pic>
          <p:nvPicPr>
            <p:cNvPr id="7" name="Picture 6"/>
            <p:cNvPicPr>
              <a:picLocks noChangeAspect="1"/>
            </p:cNvPicPr>
            <p:nvPr/>
          </p:nvPicPr>
          <p:blipFill>
            <a:blip r:embed="rId9"/>
            <a:stretch>
              <a:fillRect/>
            </a:stretch>
          </p:blipFill>
          <p:spPr>
            <a:xfrm>
              <a:off x="-7901" y="340201"/>
              <a:ext cx="1001223" cy="1297657"/>
            </a:xfrm>
            <a:prstGeom prst="rect">
              <a:avLst/>
            </a:prstGeom>
          </p:spPr>
        </p:pic>
      </p:grpSp>
      <p:sp>
        <p:nvSpPr>
          <p:cNvPr id="11" name="TextBox 10"/>
          <p:cNvSpPr txBox="1"/>
          <p:nvPr/>
        </p:nvSpPr>
        <p:spPr>
          <a:xfrm>
            <a:off x="-37081" y="997743"/>
            <a:ext cx="12250753" cy="307777"/>
          </a:xfrm>
          <a:prstGeom prst="rect">
            <a:avLst/>
          </a:prstGeom>
          <a:solidFill>
            <a:schemeClr val="tx1"/>
          </a:solidFill>
        </p:spPr>
        <p:txBody>
          <a:bodyPr wrap="square"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AU" sz="1400" i="0" u="none" strike="noStrike" kern="0" cap="none" spc="0" normalizeH="0" baseline="0" noProof="0" dirty="0">
                <a:ln>
                  <a:noFill/>
                </a:ln>
                <a:solidFill>
                  <a:schemeClr val="bg1"/>
                </a:solidFill>
                <a:effectLst/>
                <a:uLnTx/>
                <a:uFillTx/>
              </a:rPr>
              <a:t>Search</a:t>
            </a:r>
            <a:r>
              <a:rPr kumimoji="0" lang="en-AU" sz="1200" b="1" i="0" u="none" strike="noStrike" kern="0" cap="none" spc="0" normalizeH="0" noProof="0" dirty="0">
                <a:ln>
                  <a:noFill/>
                </a:ln>
                <a:solidFill>
                  <a:schemeClr val="bg1"/>
                </a:solidFill>
                <a:effectLst/>
                <a:uLnTx/>
                <a:uFillTx/>
              </a:rPr>
              <a:t>   		</a:t>
            </a:r>
            <a:endParaRPr kumimoji="0" lang="en-AU" sz="1200" b="1" i="0" u="none" strike="noStrike" kern="0" cap="none" spc="0" normalizeH="0" baseline="0" noProof="0" dirty="0">
              <a:ln>
                <a:noFill/>
              </a:ln>
              <a:solidFill>
                <a:schemeClr val="bg1"/>
              </a:solidFill>
              <a:effectLst/>
              <a:uLnTx/>
              <a:uFillTx/>
            </a:endParaRPr>
          </a:p>
        </p:txBody>
      </p:sp>
      <p:sp>
        <p:nvSpPr>
          <p:cNvPr id="26" name="TextBox 25"/>
          <p:cNvSpPr txBox="1"/>
          <p:nvPr/>
        </p:nvSpPr>
        <p:spPr>
          <a:xfrm>
            <a:off x="-31790" y="1305520"/>
            <a:ext cx="1568363" cy="4747453"/>
          </a:xfrm>
          <a:prstGeom prst="rect">
            <a:avLst/>
          </a:prstGeom>
          <a:solidFill>
            <a:srgbClr val="00B0F0"/>
          </a:solidFill>
        </p:spPr>
        <p:txBody>
          <a:bodyPr wrap="square" rtlCol="0">
            <a:spAutoFit/>
          </a:bodyPr>
          <a:lstStyle/>
          <a:p>
            <a:r>
              <a:rPr lang="en-AU" sz="1400" dirty="0">
                <a:solidFill>
                  <a:schemeClr val="bg1"/>
                </a:solidFill>
              </a:rPr>
              <a:t>Home</a:t>
            </a:r>
          </a:p>
          <a:p>
            <a:endParaRPr lang="en-AU" sz="800" dirty="0">
              <a:solidFill>
                <a:schemeClr val="bg1"/>
              </a:solidFill>
            </a:endParaRPr>
          </a:p>
          <a:p>
            <a:r>
              <a:rPr lang="en-AU" sz="1400" dirty="0">
                <a:solidFill>
                  <a:schemeClr val="bg1"/>
                </a:solidFill>
              </a:rPr>
              <a:t>Artists &amp; Events </a:t>
            </a:r>
          </a:p>
          <a:p>
            <a:endParaRPr lang="en-AU" sz="800" dirty="0">
              <a:solidFill>
                <a:schemeClr val="bg1"/>
              </a:solidFill>
            </a:endParaRPr>
          </a:p>
          <a:p>
            <a:r>
              <a:rPr lang="en-AU" sz="1400" dirty="0">
                <a:solidFill>
                  <a:srgbClr val="F1F109"/>
                </a:solidFill>
              </a:rPr>
              <a:t>About Us </a:t>
            </a:r>
          </a:p>
          <a:p>
            <a:endParaRPr lang="en-AU" sz="800" dirty="0">
              <a:solidFill>
                <a:schemeClr val="bg1"/>
              </a:solidFill>
            </a:endParaRPr>
          </a:p>
          <a:p>
            <a:r>
              <a:rPr lang="en-AU" sz="1400" dirty="0">
                <a:solidFill>
                  <a:schemeClr val="bg1"/>
                </a:solidFill>
              </a:rPr>
              <a:t>Support Us   </a:t>
            </a:r>
          </a:p>
          <a:p>
            <a:endParaRPr lang="en-AU" sz="800" dirty="0">
              <a:solidFill>
                <a:schemeClr val="bg1"/>
              </a:solidFill>
            </a:endParaRPr>
          </a:p>
          <a:p>
            <a:r>
              <a:rPr lang="en-AU" sz="1400" dirty="0">
                <a:solidFill>
                  <a:schemeClr val="bg1"/>
                </a:solidFill>
              </a:rPr>
              <a:t>Contact Us </a:t>
            </a:r>
          </a:p>
          <a:p>
            <a:endParaRPr lang="en-AU" sz="800" dirty="0">
              <a:solidFill>
                <a:schemeClr val="bg1"/>
              </a:solidFill>
            </a:endParaRPr>
          </a:p>
          <a:p>
            <a:r>
              <a:rPr lang="en-AU" sz="1400" dirty="0">
                <a:solidFill>
                  <a:schemeClr val="bg1"/>
                </a:solidFill>
              </a:rPr>
              <a:t>Email Us</a:t>
            </a:r>
          </a:p>
          <a:p>
            <a:endParaRPr lang="en-AU" sz="1400" dirty="0">
              <a:solidFill>
                <a:schemeClr val="bg1"/>
              </a:solidFill>
            </a:endParaRPr>
          </a:p>
          <a:p>
            <a:r>
              <a:rPr lang="it-IT" sz="1000" dirty="0">
                <a:solidFill>
                  <a:srgbClr val="FFFFFF"/>
                </a:solidFill>
                <a:hlinkClick r:id="rId10"/>
              </a:rPr>
              <a:t>brotownsville@gmail.com</a:t>
            </a:r>
            <a:endParaRPr lang="it-IT" sz="1000" dirty="0">
              <a:solidFill>
                <a:srgbClr val="FFFFFF"/>
              </a:solidFill>
            </a:endParaRPr>
          </a:p>
          <a:p>
            <a:r>
              <a:rPr lang="en-AU" sz="1400" dirty="0">
                <a:solidFill>
                  <a:schemeClr val="bg1"/>
                </a:solidFill>
              </a:rPr>
              <a:t>       </a:t>
            </a:r>
            <a:r>
              <a:rPr lang="en-AU" sz="800" dirty="0">
                <a:solidFill>
                  <a:schemeClr val="bg1"/>
                </a:solidFill>
              </a:rPr>
              <a:t>Barrier Reef Orchestra</a:t>
            </a:r>
          </a:p>
          <a:p>
            <a:endParaRPr lang="en-AU" sz="1400" dirty="0">
              <a:solidFill>
                <a:schemeClr val="bg1"/>
              </a:solidFill>
            </a:endParaRPr>
          </a:p>
          <a:p>
            <a:r>
              <a:rPr lang="en-AU" sz="1400" dirty="0">
                <a:solidFill>
                  <a:schemeClr val="bg1"/>
                </a:solidFill>
              </a:rPr>
              <a:t>       </a:t>
            </a:r>
            <a:r>
              <a:rPr lang="en-AU" sz="800" dirty="0">
                <a:solidFill>
                  <a:schemeClr val="bg1"/>
                </a:solidFill>
              </a:rPr>
              <a:t>Barrier Reef Orchestra</a:t>
            </a:r>
          </a:p>
          <a:p>
            <a:r>
              <a:rPr lang="en-AU" sz="800" dirty="0">
                <a:solidFill>
                  <a:schemeClr val="bg1"/>
                </a:solidFill>
              </a:rPr>
              <a:t>            Players </a:t>
            </a:r>
            <a:endParaRPr lang="it-IT" sz="800" dirty="0">
              <a:solidFill>
                <a:schemeClr val="bg1"/>
              </a:solidFill>
            </a:endParaRPr>
          </a:p>
          <a:p>
            <a:endParaRPr lang="it-IT" sz="300" dirty="0">
              <a:solidFill>
                <a:schemeClr val="bg1"/>
              </a:solidFill>
            </a:endParaRPr>
          </a:p>
          <a:p>
            <a:endParaRPr lang="it-IT" sz="300" dirty="0">
              <a:solidFill>
                <a:schemeClr val="bg1"/>
              </a:solidFill>
            </a:endParaRPr>
          </a:p>
          <a:p>
            <a:endParaRPr lang="it-IT" sz="1100" dirty="0">
              <a:solidFill>
                <a:schemeClr val="bg1"/>
              </a:solidFill>
            </a:endParaRPr>
          </a:p>
          <a:p>
            <a:r>
              <a:rPr lang="it-IT" sz="1100" dirty="0">
                <a:solidFill>
                  <a:schemeClr val="bg1"/>
                </a:solidFill>
              </a:rPr>
              <a:t>Barrier Reef Orchestra</a:t>
            </a:r>
          </a:p>
          <a:p>
            <a:r>
              <a:rPr lang="it-IT" sz="1100" dirty="0">
                <a:solidFill>
                  <a:schemeClr val="bg1"/>
                </a:solidFill>
              </a:rPr>
              <a:t>PO Box 576</a:t>
            </a:r>
          </a:p>
          <a:p>
            <a:r>
              <a:rPr lang="it-IT" sz="1100" dirty="0">
                <a:solidFill>
                  <a:schemeClr val="bg1"/>
                </a:solidFill>
              </a:rPr>
              <a:t>Townsville  Qld  4810</a:t>
            </a:r>
          </a:p>
          <a:p>
            <a:endParaRPr lang="it-IT" sz="1100" dirty="0">
              <a:solidFill>
                <a:schemeClr val="bg1"/>
              </a:solidFill>
            </a:endParaRPr>
          </a:p>
          <a:p>
            <a:r>
              <a:rPr lang="it-IT" sz="1100" dirty="0">
                <a:solidFill>
                  <a:schemeClr val="bg1"/>
                </a:solidFill>
              </a:rPr>
              <a:t>p: +61 (0) 747 222 789</a:t>
            </a:r>
          </a:p>
          <a:p>
            <a:endParaRPr lang="it-IT" sz="1100" dirty="0">
              <a:solidFill>
                <a:schemeClr val="bg1"/>
              </a:solidFill>
            </a:endParaRPr>
          </a:p>
          <a:p>
            <a:endParaRPr lang="it-IT" sz="1100" dirty="0">
              <a:solidFill>
                <a:schemeClr val="bg1"/>
              </a:solidFill>
            </a:endParaRPr>
          </a:p>
          <a:p>
            <a:endParaRPr lang="en-AU" sz="1050" dirty="0">
              <a:solidFill>
                <a:schemeClr val="bg1"/>
              </a:solidFill>
            </a:endParaRPr>
          </a:p>
        </p:txBody>
      </p:sp>
      <p:sp>
        <p:nvSpPr>
          <p:cNvPr id="27" name="Rectangle 26"/>
          <p:cNvSpPr/>
          <p:nvPr/>
        </p:nvSpPr>
        <p:spPr>
          <a:xfrm>
            <a:off x="3415373" y="215047"/>
            <a:ext cx="5653845" cy="723275"/>
          </a:xfrm>
          <a:prstGeom prst="rect">
            <a:avLst/>
          </a:prstGeom>
          <a:effectLst>
            <a:glow rad="63500">
              <a:schemeClr val="tx1">
                <a:alpha val="40000"/>
              </a:schemeClr>
            </a:glow>
            <a:outerShdw dir="5340000" algn="ctr" rotWithShape="0">
              <a:srgbClr val="92D050">
                <a:alpha val="0"/>
              </a:srgbClr>
            </a:outerShdw>
          </a:effectLst>
        </p:spPr>
        <p:txBody>
          <a:bodyPr wrap="square" bIns="0">
            <a:spAutoFit/>
          </a:bodyPr>
          <a:lstStyle/>
          <a:p>
            <a:pPr lvl="0" algn="ctr" defTabSz="914400">
              <a:defRPr/>
            </a:pPr>
            <a:r>
              <a:rPr lang="en-AU" sz="4400" kern="0" dirty="0">
                <a:ln>
                  <a:solidFill>
                    <a:schemeClr val="bg1">
                      <a:lumMod val="85000"/>
                    </a:schemeClr>
                  </a:solidFill>
                </a:ln>
                <a:solidFill>
                  <a:srgbClr val="FFFFFF"/>
                </a:solidFill>
                <a:effectLst>
                  <a:glow rad="63500">
                    <a:schemeClr val="tx1">
                      <a:alpha val="91000"/>
                    </a:schemeClr>
                  </a:glow>
                  <a:innerShdw blurRad="63500" dist="50800" dir="10800000">
                    <a:prstClr val="black">
                      <a:alpha val="50000"/>
                    </a:prstClr>
                  </a:innerShdw>
                </a:effectLst>
                <a:latin typeface="Brush Script MT" panose="03060802040406070304" pitchFamily="66" charset="0"/>
              </a:rPr>
              <a:t>Barrier Reef Orchestra </a:t>
            </a:r>
          </a:p>
        </p:txBody>
      </p:sp>
      <p:pic>
        <p:nvPicPr>
          <p:cNvPr id="19" name="Picture 18"/>
          <p:cNvPicPr>
            <a:picLocks noChangeAspect="1"/>
          </p:cNvPicPr>
          <p:nvPr/>
        </p:nvPicPr>
        <p:blipFill>
          <a:blip r:embed="rId11"/>
          <a:stretch>
            <a:fillRect/>
          </a:stretch>
        </p:blipFill>
        <p:spPr>
          <a:xfrm>
            <a:off x="18741" y="3609713"/>
            <a:ext cx="344749" cy="279164"/>
          </a:xfrm>
          <a:prstGeom prst="rect">
            <a:avLst/>
          </a:prstGeom>
        </p:spPr>
      </p:pic>
      <p:pic>
        <p:nvPicPr>
          <p:cNvPr id="28" name="Picture 27"/>
          <p:cNvPicPr>
            <a:picLocks noChangeAspect="1"/>
          </p:cNvPicPr>
          <p:nvPr/>
        </p:nvPicPr>
        <p:blipFill>
          <a:blip r:embed="rId11"/>
          <a:stretch>
            <a:fillRect/>
          </a:stretch>
        </p:blipFill>
        <p:spPr>
          <a:xfrm>
            <a:off x="18741" y="4113733"/>
            <a:ext cx="355693" cy="288026"/>
          </a:xfrm>
          <a:prstGeom prst="rect">
            <a:avLst/>
          </a:prstGeom>
        </p:spPr>
      </p:pic>
      <p:sp>
        <p:nvSpPr>
          <p:cNvPr id="31" name="TextBox 30"/>
          <p:cNvSpPr txBox="1"/>
          <p:nvPr/>
        </p:nvSpPr>
        <p:spPr>
          <a:xfrm>
            <a:off x="10806701" y="1043908"/>
            <a:ext cx="1343236" cy="215444"/>
          </a:xfrm>
          <a:prstGeom prst="rect">
            <a:avLst/>
          </a:prstGeom>
          <a:solidFill>
            <a:srgbClr val="E1E1E1"/>
          </a:solidFill>
        </p:spPr>
        <p:txBody>
          <a:bodyPr wrap="square" rtlCol="0">
            <a:spAutoFit/>
          </a:bodyPr>
          <a:lstStyle/>
          <a:p>
            <a:endParaRPr lang="en-AU" sz="800" dirty="0"/>
          </a:p>
        </p:txBody>
      </p:sp>
      <p:pic>
        <p:nvPicPr>
          <p:cNvPr id="32" name="Picture 31"/>
          <p:cNvPicPr>
            <a:picLocks noChangeAspect="1"/>
          </p:cNvPicPr>
          <p:nvPr/>
        </p:nvPicPr>
        <p:blipFill>
          <a:blip r:embed="rId12"/>
          <a:stretch>
            <a:fillRect/>
          </a:stretch>
        </p:blipFill>
        <p:spPr>
          <a:xfrm>
            <a:off x="10818499" y="1050637"/>
            <a:ext cx="177292" cy="201985"/>
          </a:xfrm>
          <a:prstGeom prst="rect">
            <a:avLst/>
          </a:prstGeom>
        </p:spPr>
      </p:pic>
      <p:sp>
        <p:nvSpPr>
          <p:cNvPr id="24" name="TextBox 23"/>
          <p:cNvSpPr txBox="1"/>
          <p:nvPr/>
        </p:nvSpPr>
        <p:spPr>
          <a:xfrm>
            <a:off x="-31790" y="6007441"/>
            <a:ext cx="12263218" cy="847611"/>
          </a:xfrm>
          <a:prstGeom prst="rect">
            <a:avLst/>
          </a:prstGeom>
          <a:solidFill>
            <a:schemeClr val="bg1"/>
          </a:solidFill>
        </p:spPr>
        <p:txBody>
          <a:bodyPr wrap="square" rtlCol="0" anchor="ctr">
            <a:noAutofit/>
          </a:bodyPr>
          <a:lstStyle/>
          <a:p>
            <a:r>
              <a:rPr lang="en-AU" b="1" dirty="0"/>
              <a:t>Major Sponsor            Sponsors                                                                Concert Partners </a:t>
            </a:r>
          </a:p>
        </p:txBody>
      </p:sp>
      <p:pic>
        <p:nvPicPr>
          <p:cNvPr id="25" name="Picture 24"/>
          <p:cNvPicPr>
            <a:picLocks noChangeAspect="1"/>
          </p:cNvPicPr>
          <p:nvPr/>
        </p:nvPicPr>
        <p:blipFill>
          <a:blip r:embed="rId13"/>
          <a:stretch>
            <a:fillRect/>
          </a:stretch>
        </p:blipFill>
        <p:spPr>
          <a:xfrm>
            <a:off x="1652074" y="6020480"/>
            <a:ext cx="689682" cy="821534"/>
          </a:xfrm>
          <a:prstGeom prst="rect">
            <a:avLst/>
          </a:prstGeom>
        </p:spPr>
      </p:pic>
      <p:pic>
        <p:nvPicPr>
          <p:cNvPr id="29" name="Picture 28"/>
          <p:cNvPicPr>
            <a:picLocks noChangeAspect="1"/>
          </p:cNvPicPr>
          <p:nvPr/>
        </p:nvPicPr>
        <p:blipFill>
          <a:blip r:embed="rId14"/>
          <a:stretch>
            <a:fillRect/>
          </a:stretch>
        </p:blipFill>
        <p:spPr>
          <a:xfrm>
            <a:off x="3415373" y="6231206"/>
            <a:ext cx="1385161" cy="458325"/>
          </a:xfrm>
          <a:prstGeom prst="rect">
            <a:avLst/>
          </a:prstGeom>
        </p:spPr>
      </p:pic>
      <p:pic>
        <p:nvPicPr>
          <p:cNvPr id="30" name="Picture 29"/>
          <p:cNvPicPr>
            <a:picLocks noChangeAspect="1"/>
          </p:cNvPicPr>
          <p:nvPr/>
        </p:nvPicPr>
        <p:blipFill>
          <a:blip r:embed="rId15"/>
          <a:stretch>
            <a:fillRect/>
          </a:stretch>
        </p:blipFill>
        <p:spPr>
          <a:xfrm>
            <a:off x="4853552" y="6231206"/>
            <a:ext cx="1452504" cy="555369"/>
          </a:xfrm>
          <a:prstGeom prst="rect">
            <a:avLst/>
          </a:prstGeom>
        </p:spPr>
      </p:pic>
      <p:pic>
        <p:nvPicPr>
          <p:cNvPr id="33" name="Picture 32"/>
          <p:cNvPicPr>
            <a:picLocks noChangeAspect="1"/>
          </p:cNvPicPr>
          <p:nvPr/>
        </p:nvPicPr>
        <p:blipFill>
          <a:blip r:embed="rId16"/>
          <a:stretch>
            <a:fillRect/>
          </a:stretch>
        </p:blipFill>
        <p:spPr>
          <a:xfrm>
            <a:off x="6418090" y="6020479"/>
            <a:ext cx="878735" cy="827592"/>
          </a:xfrm>
          <a:prstGeom prst="rect">
            <a:avLst/>
          </a:prstGeom>
        </p:spPr>
      </p:pic>
      <p:pic>
        <p:nvPicPr>
          <p:cNvPr id="34" name="Picture 33"/>
          <p:cNvPicPr>
            <a:picLocks noChangeAspect="1"/>
          </p:cNvPicPr>
          <p:nvPr/>
        </p:nvPicPr>
        <p:blipFill>
          <a:blip r:embed="rId17"/>
          <a:stretch>
            <a:fillRect/>
          </a:stretch>
        </p:blipFill>
        <p:spPr>
          <a:xfrm>
            <a:off x="9359682" y="6178289"/>
            <a:ext cx="1447019" cy="479841"/>
          </a:xfrm>
          <a:prstGeom prst="rect">
            <a:avLst/>
          </a:prstGeom>
        </p:spPr>
      </p:pic>
      <p:pic>
        <p:nvPicPr>
          <p:cNvPr id="35" name="Picture 34"/>
          <p:cNvPicPr>
            <a:picLocks noChangeAspect="1"/>
          </p:cNvPicPr>
          <p:nvPr/>
        </p:nvPicPr>
        <p:blipFill>
          <a:blip r:embed="rId18"/>
          <a:stretch>
            <a:fillRect/>
          </a:stretch>
        </p:blipFill>
        <p:spPr>
          <a:xfrm>
            <a:off x="10870118" y="6171312"/>
            <a:ext cx="1306822" cy="534016"/>
          </a:xfrm>
          <a:prstGeom prst="rect">
            <a:avLst/>
          </a:prstGeom>
        </p:spPr>
      </p:pic>
      <p:sp>
        <p:nvSpPr>
          <p:cNvPr id="36" name="TextBox 35"/>
          <p:cNvSpPr txBox="1"/>
          <p:nvPr/>
        </p:nvSpPr>
        <p:spPr>
          <a:xfrm>
            <a:off x="7688648" y="1409110"/>
            <a:ext cx="4300151" cy="1200329"/>
          </a:xfrm>
          <a:prstGeom prst="rect">
            <a:avLst/>
          </a:prstGeom>
          <a:solidFill>
            <a:srgbClr val="00B0F0"/>
          </a:solidFill>
          <a:ln>
            <a:solidFill>
              <a:schemeClr val="tx1"/>
            </a:solidFill>
          </a:ln>
          <a:effectLst>
            <a:softEdge rad="0"/>
          </a:effectLst>
        </p:spPr>
        <p:txBody>
          <a:bodyPr wrap="square" rtlCol="0">
            <a:spAutoFit/>
          </a:bodyPr>
          <a:lstStyle>
            <a:defPPr>
              <a:defRPr lang="en-US"/>
            </a:defPPr>
            <a:lvl1pPr>
              <a:defRPr sz="2000">
                <a:solidFill>
                  <a:srgbClr val="FFFF00"/>
                </a:solidFill>
              </a:defRPr>
            </a:lvl1pPr>
          </a:lstStyle>
          <a:p>
            <a:pPr lvl="0" defTabSz="914400">
              <a:defRPr/>
            </a:pPr>
            <a:r>
              <a:rPr lang="en-AU" sz="1400" kern="0" dirty="0">
                <a:solidFill>
                  <a:schemeClr val="bg1"/>
                </a:solidFill>
              </a:rPr>
              <a:t>The advancement of the Barrier Reef Orchestra has been profound over the years:</a:t>
            </a:r>
          </a:p>
          <a:p>
            <a:pPr lvl="0" defTabSz="914400">
              <a:defRPr/>
            </a:pPr>
            <a:r>
              <a:rPr lang="en-AU" sz="800" kern="0" dirty="0">
                <a:solidFill>
                  <a:schemeClr val="bg1"/>
                </a:solidFill>
              </a:rPr>
              <a:t> </a:t>
            </a:r>
          </a:p>
          <a:p>
            <a:pPr lvl="0" defTabSz="914400">
              <a:defRPr/>
            </a:pPr>
            <a:r>
              <a:rPr lang="en-AU" sz="1400" kern="0" dirty="0">
                <a:solidFill>
                  <a:schemeClr val="bg1"/>
                </a:solidFill>
              </a:rPr>
              <a:t>+2006 +2007 +2008 +2009 +2010 +2011 +2012 +2013</a:t>
            </a:r>
          </a:p>
          <a:p>
            <a:pPr lvl="0" defTabSz="914400">
              <a:defRPr/>
            </a:pPr>
            <a:endParaRPr lang="en-AU" sz="800" kern="0" dirty="0">
              <a:solidFill>
                <a:schemeClr val="bg1"/>
              </a:solidFill>
            </a:endParaRPr>
          </a:p>
          <a:p>
            <a:pPr lvl="0" defTabSz="914400">
              <a:defRPr/>
            </a:pPr>
            <a:r>
              <a:rPr lang="en-AU" sz="1400" kern="0" dirty="0">
                <a:solidFill>
                  <a:schemeClr val="bg1"/>
                </a:solidFill>
              </a:rPr>
              <a:t>+2014 +2015 +2016 </a:t>
            </a:r>
            <a:endParaRPr kumimoji="0" lang="en-AU" sz="1400" b="0" i="0" u="none" strike="noStrike" kern="0" cap="none" spc="0" normalizeH="0" baseline="0" noProof="0" dirty="0">
              <a:ln>
                <a:noFill/>
              </a:ln>
              <a:solidFill>
                <a:schemeClr val="bg1"/>
              </a:solidFill>
              <a:effectLst/>
              <a:uLnTx/>
              <a:uFillTx/>
            </a:endParaRPr>
          </a:p>
        </p:txBody>
      </p:sp>
      <p:pic>
        <p:nvPicPr>
          <p:cNvPr id="2" name="Picture 1"/>
          <p:cNvPicPr>
            <a:picLocks noChangeAspect="1"/>
          </p:cNvPicPr>
          <p:nvPr/>
        </p:nvPicPr>
        <p:blipFill>
          <a:blip r:embed="rId19"/>
          <a:stretch>
            <a:fillRect/>
          </a:stretch>
        </p:blipFill>
        <p:spPr>
          <a:xfrm>
            <a:off x="8641654" y="2703631"/>
            <a:ext cx="2228463" cy="3150065"/>
          </a:xfrm>
          <a:prstGeom prst="rect">
            <a:avLst/>
          </a:prstGeom>
        </p:spPr>
      </p:pic>
    </p:spTree>
    <p:extLst>
      <p:ext uri="{BB962C8B-B14F-4D97-AF65-F5344CB8AC3E}">
        <p14:creationId xmlns:p14="http://schemas.microsoft.com/office/powerpoint/2010/main" val="213692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Connector 16"/>
          <p:cNvCxnSpPr/>
          <p:nvPr/>
        </p:nvCxnSpPr>
        <p:spPr>
          <a:xfrm flipH="1">
            <a:off x="803339" y="101439"/>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cxnSp>
        <p:nvCxnSpPr>
          <p:cNvPr id="21" name="Straight Connector 20"/>
          <p:cNvCxnSpPr/>
          <p:nvPr/>
        </p:nvCxnSpPr>
        <p:spPr>
          <a:xfrm flipH="1">
            <a:off x="2465981" y="101439"/>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cxnSp>
        <p:nvCxnSpPr>
          <p:cNvPr id="22" name="Straight Connector 21"/>
          <p:cNvCxnSpPr/>
          <p:nvPr/>
        </p:nvCxnSpPr>
        <p:spPr>
          <a:xfrm flipH="1">
            <a:off x="4147816" y="112120"/>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cxnSp>
        <p:nvCxnSpPr>
          <p:cNvPr id="23" name="Straight Connector 22"/>
          <p:cNvCxnSpPr/>
          <p:nvPr/>
        </p:nvCxnSpPr>
        <p:spPr>
          <a:xfrm flipH="1">
            <a:off x="8080667" y="101439"/>
            <a:ext cx="1" cy="369332"/>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colorTemperature colorTemp="4332"/>
                    </a14:imgEffect>
                    <a14:imgEffect>
                      <a14:saturation sat="83000"/>
                    </a14:imgEffect>
                    <a14:imgEffect>
                      <a14:brightnessContrast bright="31000"/>
                    </a14:imgEffect>
                  </a14:imgLayer>
                </a14:imgProps>
              </a:ext>
            </a:extLst>
          </a:blip>
          <a:stretch>
            <a:fillRect/>
          </a:stretch>
        </p:blipFill>
        <p:spPr>
          <a:xfrm>
            <a:off x="-20500" y="997743"/>
            <a:ext cx="12251928" cy="5860257"/>
          </a:xfrm>
          <a:prstGeom prst="rect">
            <a:avLst/>
          </a:prstGeom>
          <a:effectLst>
            <a:outerShdw blurRad="50800" dist="50800" dir="5400000" algn="ctr" rotWithShape="0">
              <a:srgbClr val="000000">
                <a:alpha val="23000"/>
              </a:srgbClr>
            </a:outerShdw>
            <a:softEdge rad="12700"/>
          </a:effectLst>
        </p:spPr>
      </p:pic>
      <p:sp>
        <p:nvSpPr>
          <p:cNvPr id="16" name="TextBox 15"/>
          <p:cNvSpPr txBox="1"/>
          <p:nvPr/>
        </p:nvSpPr>
        <p:spPr>
          <a:xfrm>
            <a:off x="1842062" y="1562405"/>
            <a:ext cx="5586067" cy="2954655"/>
          </a:xfrm>
          <a:prstGeom prst="rect">
            <a:avLst/>
          </a:prstGeom>
          <a:solidFill>
            <a:srgbClr val="00B0F0"/>
          </a:solidFill>
          <a:ln>
            <a:solidFill>
              <a:schemeClr val="tx1"/>
            </a:solidFill>
          </a:ln>
          <a:effectLst>
            <a:softEdge rad="0"/>
          </a:effectLst>
        </p:spPr>
        <p:txBody>
          <a:bodyPr wrap="square" rtlCol="0">
            <a:spAutoFit/>
          </a:bodyPr>
          <a:lstStyle>
            <a:defPPr>
              <a:defRPr lang="en-US"/>
            </a:defPPr>
            <a:lvl1pPr>
              <a:defRPr sz="2000">
                <a:solidFill>
                  <a:srgbClr val="FFFF00"/>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chemeClr val="bg1"/>
                </a:solidFill>
                <a:effectLst/>
                <a:uLnTx/>
                <a:uFillTx/>
              </a:rPr>
              <a:t>Our contact details are</a:t>
            </a:r>
            <a:r>
              <a:rPr kumimoji="0" lang="en-AU" sz="1800" b="0" i="0" u="none" strike="noStrike" kern="0" cap="none" spc="0" normalizeH="0" baseline="0" noProof="0" dirty="0">
                <a:ln>
                  <a:noFill/>
                </a:ln>
                <a:solidFill>
                  <a:schemeClr val="bg1"/>
                </a:solidFill>
                <a:effectLst/>
                <a:uLnTx/>
                <a:uFillTx/>
              </a:rPr>
              <a:t>:</a:t>
            </a:r>
          </a:p>
          <a:p>
            <a:pPr marL="0" marR="0" lvl="0" indent="0" defTabSz="914400" eaLnBrk="1" fontAlgn="auto" latinLnBrk="0" hangingPunct="1">
              <a:lnSpc>
                <a:spcPct val="100000"/>
              </a:lnSpc>
              <a:spcBef>
                <a:spcPts val="0"/>
              </a:spcBef>
              <a:spcAft>
                <a:spcPts val="0"/>
              </a:spcAft>
              <a:buClrTx/>
              <a:buSzTx/>
              <a:buFontTx/>
              <a:buNone/>
              <a:tabLst/>
              <a:defRPr/>
            </a:pPr>
            <a:endParaRPr lang="en-AU" sz="1800" kern="0" dirty="0">
              <a:solidFill>
                <a:schemeClr val="bg1"/>
              </a:solidFill>
            </a:endParaRPr>
          </a:p>
          <a:p>
            <a:pPr lvl="0" defTabSz="914400">
              <a:defRPr/>
            </a:pPr>
            <a:r>
              <a:rPr kumimoji="0" lang="en-AU" sz="1800" b="0" i="0" u="none" strike="noStrike" kern="0" cap="none" spc="0" normalizeH="0" baseline="0" noProof="0" dirty="0">
                <a:ln>
                  <a:noFill/>
                </a:ln>
                <a:solidFill>
                  <a:schemeClr val="bg1"/>
                </a:solidFill>
                <a:effectLst/>
                <a:uLnTx/>
                <a:uFillTx/>
              </a:rPr>
              <a:t>Phone:</a:t>
            </a:r>
            <a:r>
              <a:rPr lang="en-AU" sz="1800" kern="0" dirty="0">
                <a:solidFill>
                  <a:schemeClr val="bg1"/>
                </a:solidFill>
              </a:rPr>
              <a:t> +61 (0) 747 222 789</a:t>
            </a:r>
          </a:p>
          <a:p>
            <a:pPr lvl="0" defTabSz="914400">
              <a:defRPr/>
            </a:pPr>
            <a:endParaRPr kumimoji="0" lang="en-AU" sz="1800" b="0" i="0" u="none" strike="noStrike" kern="0" cap="none" spc="0" normalizeH="0" baseline="0" noProof="0" dirty="0">
              <a:ln>
                <a:noFill/>
              </a:ln>
              <a:solidFill>
                <a:schemeClr val="bg1"/>
              </a:solidFill>
              <a:effectLst/>
              <a:uLnTx/>
              <a:uFillTx/>
            </a:endParaRPr>
          </a:p>
          <a:p>
            <a:pPr lvl="0" defTabSz="914400">
              <a:defRPr/>
            </a:pPr>
            <a:r>
              <a:rPr lang="en-AU" sz="1800" kern="0" dirty="0">
                <a:solidFill>
                  <a:schemeClr val="bg1"/>
                </a:solidFill>
              </a:rPr>
              <a:t>Email: brotownsville@gmail.com</a:t>
            </a:r>
            <a:r>
              <a:rPr lang="en-AU" sz="1800" kern="0" dirty="0">
                <a:solidFill>
                  <a:schemeClr val="bg1"/>
                </a:solidFill>
                <a:hlinkClick r:id="rId4"/>
              </a:rPr>
              <a:t>b</a:t>
            </a:r>
            <a:endParaRPr lang="en-AU" sz="1800" kern="0" dirty="0">
              <a:solidFill>
                <a:schemeClr val="bg1"/>
              </a:solidFill>
            </a:endParaRPr>
          </a:p>
          <a:p>
            <a:pPr lvl="0" defTabSz="914400">
              <a:defRPr/>
            </a:pPr>
            <a:endParaRPr lang="en-AU" sz="1800" kern="0" dirty="0">
              <a:solidFill>
                <a:schemeClr val="bg1"/>
              </a:solidFill>
            </a:endParaRPr>
          </a:p>
          <a:p>
            <a:pPr lvl="0" defTabSz="914400">
              <a:defRPr/>
            </a:pPr>
            <a:r>
              <a:rPr lang="en-AU" sz="1800" kern="0" dirty="0">
                <a:solidFill>
                  <a:schemeClr val="bg1"/>
                </a:solidFill>
              </a:rPr>
              <a:t>Postal Address: </a:t>
            </a:r>
            <a:r>
              <a:rPr lang="it-IT" sz="1800" kern="0" dirty="0">
                <a:solidFill>
                  <a:schemeClr val="bg1"/>
                </a:solidFill>
              </a:rPr>
              <a:t>Barrier Reef Orchestra</a:t>
            </a:r>
          </a:p>
          <a:p>
            <a:pPr lvl="0" defTabSz="914400">
              <a:defRPr/>
            </a:pPr>
            <a:r>
              <a:rPr lang="it-IT" sz="1800" kern="0" dirty="0">
                <a:solidFill>
                  <a:schemeClr val="bg1"/>
                </a:solidFill>
              </a:rPr>
              <a:t>                       PO Box 576</a:t>
            </a:r>
          </a:p>
          <a:p>
            <a:pPr lvl="0" defTabSz="914400">
              <a:defRPr/>
            </a:pPr>
            <a:r>
              <a:rPr lang="it-IT" sz="1800" kern="0" dirty="0">
                <a:solidFill>
                  <a:schemeClr val="bg1"/>
                </a:solidFill>
              </a:rPr>
              <a:t>                       Townsville  Qld  4810</a:t>
            </a:r>
          </a:p>
          <a:p>
            <a:pPr lvl="0" defTabSz="914400">
              <a:defRPr/>
            </a:pPr>
            <a:endParaRPr kumimoji="0" lang="en-AU" sz="1800" b="0" i="0" u="none" strike="noStrike" kern="0" cap="none" spc="0" normalizeH="0" baseline="0" noProof="0" dirty="0">
              <a:ln>
                <a:noFill/>
              </a:ln>
              <a:solidFill>
                <a:schemeClr val="bg1"/>
              </a:solidFill>
              <a:effectLst/>
              <a:uLnTx/>
              <a:uFillTx/>
            </a:endParaRPr>
          </a:p>
        </p:txBody>
      </p:sp>
      <p:grpSp>
        <p:nvGrpSpPr>
          <p:cNvPr id="4" name="Group 3"/>
          <p:cNvGrpSpPr/>
          <p:nvPr/>
        </p:nvGrpSpPr>
        <p:grpSpPr>
          <a:xfrm>
            <a:off x="-37081" y="369"/>
            <a:ext cx="12258989" cy="1003692"/>
            <a:chOff x="-7901" y="340194"/>
            <a:chExt cx="12042431" cy="1297664"/>
          </a:xfrm>
        </p:grpSpPr>
        <p:pic>
          <p:nvPicPr>
            <p:cNvPr id="8" name="Picture 7"/>
            <p:cNvPicPr>
              <a:picLocks noChangeAspect="1"/>
            </p:cNvPicPr>
            <p:nvPr/>
          </p:nvPicPr>
          <p:blipFill>
            <a:blip r:embed="rId5"/>
            <a:stretch>
              <a:fillRect/>
            </a:stretch>
          </p:blipFill>
          <p:spPr>
            <a:xfrm>
              <a:off x="2227861" y="340196"/>
              <a:ext cx="2170281" cy="1297658"/>
            </a:xfrm>
            <a:prstGeom prst="rect">
              <a:avLst/>
            </a:prstGeom>
          </p:spPr>
        </p:pic>
        <p:pic>
          <p:nvPicPr>
            <p:cNvPr id="10" name="Picture 9"/>
            <p:cNvPicPr>
              <a:picLocks noChangeAspect="1"/>
            </p:cNvPicPr>
            <p:nvPr/>
          </p:nvPicPr>
          <p:blipFill>
            <a:blip r:embed="rId6"/>
            <a:stretch>
              <a:fillRect/>
            </a:stretch>
          </p:blipFill>
          <p:spPr>
            <a:xfrm>
              <a:off x="4393957" y="340194"/>
              <a:ext cx="3051110" cy="1297661"/>
            </a:xfrm>
            <a:prstGeom prst="rect">
              <a:avLst/>
            </a:prstGeom>
          </p:spPr>
        </p:pic>
        <p:pic>
          <p:nvPicPr>
            <p:cNvPr id="12" name="Picture 11"/>
            <p:cNvPicPr>
              <a:picLocks noChangeAspect="1"/>
            </p:cNvPicPr>
            <p:nvPr/>
          </p:nvPicPr>
          <p:blipFill>
            <a:blip r:embed="rId7"/>
            <a:stretch>
              <a:fillRect/>
            </a:stretch>
          </p:blipFill>
          <p:spPr>
            <a:xfrm>
              <a:off x="7445067" y="340194"/>
              <a:ext cx="2217317" cy="1297661"/>
            </a:xfrm>
            <a:prstGeom prst="rect">
              <a:avLst/>
            </a:prstGeom>
          </p:spPr>
        </p:pic>
        <p:pic>
          <p:nvPicPr>
            <p:cNvPr id="13" name="Picture 12"/>
            <p:cNvPicPr>
              <a:picLocks noChangeAspect="1"/>
            </p:cNvPicPr>
            <p:nvPr/>
          </p:nvPicPr>
          <p:blipFill>
            <a:blip r:embed="rId8"/>
            <a:stretch>
              <a:fillRect/>
            </a:stretch>
          </p:blipFill>
          <p:spPr>
            <a:xfrm>
              <a:off x="872481" y="340196"/>
              <a:ext cx="1360472" cy="1297658"/>
            </a:xfrm>
            <a:prstGeom prst="rect">
              <a:avLst/>
            </a:prstGeom>
          </p:spPr>
        </p:pic>
        <p:pic>
          <p:nvPicPr>
            <p:cNvPr id="14" name="Picture 13"/>
            <p:cNvPicPr>
              <a:picLocks noChangeAspect="1"/>
            </p:cNvPicPr>
            <p:nvPr/>
          </p:nvPicPr>
          <p:blipFill>
            <a:blip r:embed="rId9"/>
            <a:stretch>
              <a:fillRect/>
            </a:stretch>
          </p:blipFill>
          <p:spPr>
            <a:xfrm>
              <a:off x="9662384" y="340194"/>
              <a:ext cx="2372146" cy="1297659"/>
            </a:xfrm>
            <a:prstGeom prst="rect">
              <a:avLst/>
            </a:prstGeom>
          </p:spPr>
        </p:pic>
        <p:pic>
          <p:nvPicPr>
            <p:cNvPr id="7" name="Picture 6"/>
            <p:cNvPicPr>
              <a:picLocks noChangeAspect="1"/>
            </p:cNvPicPr>
            <p:nvPr/>
          </p:nvPicPr>
          <p:blipFill>
            <a:blip r:embed="rId10"/>
            <a:stretch>
              <a:fillRect/>
            </a:stretch>
          </p:blipFill>
          <p:spPr>
            <a:xfrm>
              <a:off x="-7901" y="340201"/>
              <a:ext cx="1001223" cy="1297657"/>
            </a:xfrm>
            <a:prstGeom prst="rect">
              <a:avLst/>
            </a:prstGeom>
          </p:spPr>
        </p:pic>
      </p:grpSp>
      <p:sp>
        <p:nvSpPr>
          <p:cNvPr id="11" name="TextBox 10"/>
          <p:cNvSpPr txBox="1"/>
          <p:nvPr/>
        </p:nvSpPr>
        <p:spPr>
          <a:xfrm>
            <a:off x="-37081" y="997743"/>
            <a:ext cx="12250753" cy="307777"/>
          </a:xfrm>
          <a:prstGeom prst="rect">
            <a:avLst/>
          </a:prstGeom>
          <a:solidFill>
            <a:schemeClr val="tx1"/>
          </a:solidFill>
        </p:spPr>
        <p:txBody>
          <a:bodyPr wrap="square"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AU" sz="1400" i="0" u="none" strike="noStrike" kern="0" cap="none" spc="0" normalizeH="0" baseline="0" noProof="0" dirty="0">
                <a:ln>
                  <a:noFill/>
                </a:ln>
                <a:solidFill>
                  <a:schemeClr val="bg1"/>
                </a:solidFill>
                <a:effectLst/>
                <a:uLnTx/>
                <a:uFillTx/>
              </a:rPr>
              <a:t>Search</a:t>
            </a:r>
            <a:r>
              <a:rPr kumimoji="0" lang="en-AU" sz="1200" b="1" i="0" u="none" strike="noStrike" kern="0" cap="none" spc="0" normalizeH="0" noProof="0" dirty="0">
                <a:ln>
                  <a:noFill/>
                </a:ln>
                <a:solidFill>
                  <a:schemeClr val="bg1"/>
                </a:solidFill>
                <a:effectLst/>
                <a:uLnTx/>
                <a:uFillTx/>
              </a:rPr>
              <a:t>   		</a:t>
            </a:r>
            <a:endParaRPr kumimoji="0" lang="en-AU" sz="1200" b="1" i="0" u="none" strike="noStrike" kern="0" cap="none" spc="0" normalizeH="0" baseline="0" noProof="0" dirty="0">
              <a:ln>
                <a:noFill/>
              </a:ln>
              <a:solidFill>
                <a:schemeClr val="bg1"/>
              </a:solidFill>
              <a:effectLst/>
              <a:uLnTx/>
              <a:uFillTx/>
            </a:endParaRPr>
          </a:p>
        </p:txBody>
      </p:sp>
      <p:sp>
        <p:nvSpPr>
          <p:cNvPr id="26" name="TextBox 25"/>
          <p:cNvSpPr txBox="1"/>
          <p:nvPr/>
        </p:nvSpPr>
        <p:spPr>
          <a:xfrm>
            <a:off x="-20500" y="1305520"/>
            <a:ext cx="1568363" cy="4747453"/>
          </a:xfrm>
          <a:prstGeom prst="rect">
            <a:avLst/>
          </a:prstGeom>
          <a:solidFill>
            <a:srgbClr val="00B0F0"/>
          </a:solidFill>
        </p:spPr>
        <p:txBody>
          <a:bodyPr wrap="square" rtlCol="0">
            <a:spAutoFit/>
          </a:bodyPr>
          <a:lstStyle/>
          <a:p>
            <a:r>
              <a:rPr lang="en-AU" sz="1400" dirty="0">
                <a:solidFill>
                  <a:schemeClr val="bg1"/>
                </a:solidFill>
              </a:rPr>
              <a:t>Home</a:t>
            </a:r>
          </a:p>
          <a:p>
            <a:endParaRPr lang="en-AU" sz="800" dirty="0">
              <a:solidFill>
                <a:schemeClr val="bg1"/>
              </a:solidFill>
            </a:endParaRPr>
          </a:p>
          <a:p>
            <a:r>
              <a:rPr lang="en-AU" sz="1400" dirty="0">
                <a:solidFill>
                  <a:schemeClr val="bg1"/>
                </a:solidFill>
              </a:rPr>
              <a:t>Artists &amp; Events </a:t>
            </a:r>
          </a:p>
          <a:p>
            <a:endParaRPr lang="en-AU" sz="800" dirty="0">
              <a:solidFill>
                <a:schemeClr val="bg1"/>
              </a:solidFill>
            </a:endParaRPr>
          </a:p>
          <a:p>
            <a:r>
              <a:rPr lang="en-AU" sz="1400" dirty="0">
                <a:solidFill>
                  <a:schemeClr val="bg1"/>
                </a:solidFill>
              </a:rPr>
              <a:t>About Us </a:t>
            </a:r>
          </a:p>
          <a:p>
            <a:endParaRPr lang="en-AU" sz="800" dirty="0">
              <a:solidFill>
                <a:schemeClr val="bg1"/>
              </a:solidFill>
            </a:endParaRPr>
          </a:p>
          <a:p>
            <a:r>
              <a:rPr lang="en-AU" sz="1400" dirty="0">
                <a:solidFill>
                  <a:schemeClr val="bg1"/>
                </a:solidFill>
              </a:rPr>
              <a:t>Support Us   </a:t>
            </a:r>
          </a:p>
          <a:p>
            <a:endParaRPr lang="en-AU" sz="800" dirty="0">
              <a:solidFill>
                <a:schemeClr val="bg1"/>
              </a:solidFill>
            </a:endParaRPr>
          </a:p>
          <a:p>
            <a:r>
              <a:rPr lang="en-AU" sz="1400" dirty="0">
                <a:solidFill>
                  <a:srgbClr val="FFFF00"/>
                </a:solidFill>
              </a:rPr>
              <a:t>Contact Us </a:t>
            </a:r>
          </a:p>
          <a:p>
            <a:endParaRPr lang="en-AU" sz="800" dirty="0">
              <a:solidFill>
                <a:schemeClr val="bg1"/>
              </a:solidFill>
            </a:endParaRPr>
          </a:p>
          <a:p>
            <a:r>
              <a:rPr lang="en-AU" sz="1400" dirty="0">
                <a:solidFill>
                  <a:schemeClr val="bg1"/>
                </a:solidFill>
              </a:rPr>
              <a:t>Email Us</a:t>
            </a:r>
          </a:p>
          <a:p>
            <a:endParaRPr lang="en-AU" sz="1400" dirty="0">
              <a:solidFill>
                <a:schemeClr val="bg1"/>
              </a:solidFill>
            </a:endParaRPr>
          </a:p>
          <a:p>
            <a:r>
              <a:rPr lang="it-IT" sz="1000" dirty="0">
                <a:solidFill>
                  <a:srgbClr val="FFFFFF"/>
                </a:solidFill>
                <a:hlinkClick r:id="rId4"/>
              </a:rPr>
              <a:t>brotownsville@gmail.com</a:t>
            </a:r>
            <a:endParaRPr lang="it-IT" sz="1000" dirty="0">
              <a:solidFill>
                <a:srgbClr val="FFFFFF"/>
              </a:solidFill>
            </a:endParaRPr>
          </a:p>
          <a:p>
            <a:r>
              <a:rPr lang="en-AU" sz="1400" dirty="0">
                <a:solidFill>
                  <a:schemeClr val="bg1"/>
                </a:solidFill>
              </a:rPr>
              <a:t>       </a:t>
            </a:r>
            <a:r>
              <a:rPr lang="en-AU" sz="800" dirty="0">
                <a:solidFill>
                  <a:schemeClr val="bg1"/>
                </a:solidFill>
              </a:rPr>
              <a:t>Barrier Reef Orchestra</a:t>
            </a:r>
          </a:p>
          <a:p>
            <a:endParaRPr lang="en-AU" sz="1400" dirty="0">
              <a:solidFill>
                <a:schemeClr val="bg1"/>
              </a:solidFill>
            </a:endParaRPr>
          </a:p>
          <a:p>
            <a:r>
              <a:rPr lang="en-AU" sz="1400" dirty="0">
                <a:solidFill>
                  <a:schemeClr val="bg1"/>
                </a:solidFill>
              </a:rPr>
              <a:t>       </a:t>
            </a:r>
            <a:r>
              <a:rPr lang="en-AU" sz="800" dirty="0">
                <a:solidFill>
                  <a:schemeClr val="bg1"/>
                </a:solidFill>
              </a:rPr>
              <a:t>Barrier Reef Orchestra</a:t>
            </a:r>
          </a:p>
          <a:p>
            <a:r>
              <a:rPr lang="en-AU" sz="800" dirty="0">
                <a:solidFill>
                  <a:schemeClr val="bg1"/>
                </a:solidFill>
              </a:rPr>
              <a:t>            Players </a:t>
            </a:r>
            <a:endParaRPr lang="it-IT" sz="800" dirty="0">
              <a:solidFill>
                <a:schemeClr val="bg1"/>
              </a:solidFill>
            </a:endParaRPr>
          </a:p>
          <a:p>
            <a:endParaRPr lang="it-IT" sz="300" dirty="0">
              <a:solidFill>
                <a:schemeClr val="bg1"/>
              </a:solidFill>
            </a:endParaRPr>
          </a:p>
          <a:p>
            <a:endParaRPr lang="it-IT" sz="300" dirty="0">
              <a:solidFill>
                <a:schemeClr val="bg1"/>
              </a:solidFill>
            </a:endParaRPr>
          </a:p>
          <a:p>
            <a:endParaRPr lang="it-IT" sz="1100" dirty="0">
              <a:solidFill>
                <a:schemeClr val="bg1"/>
              </a:solidFill>
            </a:endParaRPr>
          </a:p>
          <a:p>
            <a:r>
              <a:rPr lang="it-IT" sz="1100" dirty="0">
                <a:solidFill>
                  <a:schemeClr val="bg1"/>
                </a:solidFill>
              </a:rPr>
              <a:t>Barrier Reef Orchestra</a:t>
            </a:r>
          </a:p>
          <a:p>
            <a:r>
              <a:rPr lang="it-IT" sz="1100" dirty="0">
                <a:solidFill>
                  <a:schemeClr val="bg1"/>
                </a:solidFill>
              </a:rPr>
              <a:t>PO Box 576</a:t>
            </a:r>
          </a:p>
          <a:p>
            <a:r>
              <a:rPr lang="it-IT" sz="1100" dirty="0">
                <a:solidFill>
                  <a:schemeClr val="bg1"/>
                </a:solidFill>
              </a:rPr>
              <a:t>Townsville  Qld  4810</a:t>
            </a:r>
          </a:p>
          <a:p>
            <a:endParaRPr lang="it-IT" sz="1100" dirty="0">
              <a:solidFill>
                <a:schemeClr val="bg1"/>
              </a:solidFill>
            </a:endParaRPr>
          </a:p>
          <a:p>
            <a:r>
              <a:rPr lang="it-IT" sz="1100" dirty="0">
                <a:solidFill>
                  <a:schemeClr val="bg1"/>
                </a:solidFill>
              </a:rPr>
              <a:t>p: +61 (0) 747 222 789</a:t>
            </a:r>
          </a:p>
          <a:p>
            <a:endParaRPr lang="it-IT" sz="1100" dirty="0">
              <a:solidFill>
                <a:schemeClr val="bg1"/>
              </a:solidFill>
            </a:endParaRPr>
          </a:p>
          <a:p>
            <a:endParaRPr lang="it-IT" sz="1100" dirty="0">
              <a:solidFill>
                <a:schemeClr val="bg1"/>
              </a:solidFill>
            </a:endParaRPr>
          </a:p>
          <a:p>
            <a:endParaRPr lang="en-AU" sz="1050" dirty="0">
              <a:solidFill>
                <a:schemeClr val="bg1"/>
              </a:solidFill>
            </a:endParaRPr>
          </a:p>
        </p:txBody>
      </p:sp>
      <p:sp>
        <p:nvSpPr>
          <p:cNvPr id="27" name="Rectangle 26"/>
          <p:cNvSpPr/>
          <p:nvPr/>
        </p:nvSpPr>
        <p:spPr>
          <a:xfrm>
            <a:off x="3347709" y="124744"/>
            <a:ext cx="5653845" cy="723275"/>
          </a:xfrm>
          <a:prstGeom prst="rect">
            <a:avLst/>
          </a:prstGeom>
          <a:effectLst>
            <a:glow rad="63500">
              <a:schemeClr val="tx1">
                <a:alpha val="40000"/>
              </a:schemeClr>
            </a:glow>
            <a:outerShdw dir="5340000" algn="ctr" rotWithShape="0">
              <a:srgbClr val="92D050">
                <a:alpha val="0"/>
              </a:srgbClr>
            </a:outerShdw>
          </a:effectLst>
        </p:spPr>
        <p:txBody>
          <a:bodyPr wrap="square" bIns="0">
            <a:spAutoFit/>
          </a:bodyPr>
          <a:lstStyle/>
          <a:p>
            <a:pPr lvl="0" algn="ctr" defTabSz="914400">
              <a:defRPr/>
            </a:pPr>
            <a:r>
              <a:rPr lang="en-AU" sz="4400" kern="0" dirty="0">
                <a:ln>
                  <a:solidFill>
                    <a:schemeClr val="bg1">
                      <a:lumMod val="85000"/>
                    </a:schemeClr>
                  </a:solidFill>
                </a:ln>
                <a:solidFill>
                  <a:srgbClr val="FFFFFF"/>
                </a:solidFill>
                <a:effectLst>
                  <a:glow rad="63500">
                    <a:schemeClr val="tx1">
                      <a:alpha val="91000"/>
                    </a:schemeClr>
                  </a:glow>
                  <a:innerShdw blurRad="63500" dist="50800" dir="10800000">
                    <a:prstClr val="black">
                      <a:alpha val="50000"/>
                    </a:prstClr>
                  </a:innerShdw>
                </a:effectLst>
                <a:latin typeface="Brush Script MT" panose="03060802040406070304" pitchFamily="66" charset="0"/>
              </a:rPr>
              <a:t>Barrier Reef Orchestra </a:t>
            </a:r>
          </a:p>
        </p:txBody>
      </p:sp>
      <p:pic>
        <p:nvPicPr>
          <p:cNvPr id="19" name="Picture 18"/>
          <p:cNvPicPr>
            <a:picLocks noChangeAspect="1"/>
          </p:cNvPicPr>
          <p:nvPr/>
        </p:nvPicPr>
        <p:blipFill>
          <a:blip r:embed="rId11"/>
          <a:stretch>
            <a:fillRect/>
          </a:stretch>
        </p:blipFill>
        <p:spPr>
          <a:xfrm>
            <a:off x="18741" y="3609713"/>
            <a:ext cx="344749" cy="279164"/>
          </a:xfrm>
          <a:prstGeom prst="rect">
            <a:avLst/>
          </a:prstGeom>
        </p:spPr>
      </p:pic>
      <p:pic>
        <p:nvPicPr>
          <p:cNvPr id="28" name="Picture 27"/>
          <p:cNvPicPr>
            <a:picLocks noChangeAspect="1"/>
          </p:cNvPicPr>
          <p:nvPr/>
        </p:nvPicPr>
        <p:blipFill>
          <a:blip r:embed="rId11"/>
          <a:stretch>
            <a:fillRect/>
          </a:stretch>
        </p:blipFill>
        <p:spPr>
          <a:xfrm>
            <a:off x="18741" y="4113733"/>
            <a:ext cx="355693" cy="288026"/>
          </a:xfrm>
          <a:prstGeom prst="rect">
            <a:avLst/>
          </a:prstGeom>
        </p:spPr>
      </p:pic>
      <p:sp>
        <p:nvSpPr>
          <p:cNvPr id="31" name="TextBox 30"/>
          <p:cNvSpPr txBox="1"/>
          <p:nvPr/>
        </p:nvSpPr>
        <p:spPr>
          <a:xfrm>
            <a:off x="10806701" y="1043908"/>
            <a:ext cx="1343236" cy="215444"/>
          </a:xfrm>
          <a:prstGeom prst="rect">
            <a:avLst/>
          </a:prstGeom>
          <a:solidFill>
            <a:srgbClr val="E1E1E1"/>
          </a:solidFill>
        </p:spPr>
        <p:txBody>
          <a:bodyPr wrap="square" rtlCol="0">
            <a:spAutoFit/>
          </a:bodyPr>
          <a:lstStyle/>
          <a:p>
            <a:endParaRPr lang="en-AU" sz="800" dirty="0"/>
          </a:p>
        </p:txBody>
      </p:sp>
      <p:pic>
        <p:nvPicPr>
          <p:cNvPr id="32" name="Picture 31"/>
          <p:cNvPicPr>
            <a:picLocks noChangeAspect="1"/>
          </p:cNvPicPr>
          <p:nvPr/>
        </p:nvPicPr>
        <p:blipFill>
          <a:blip r:embed="rId12"/>
          <a:stretch>
            <a:fillRect/>
          </a:stretch>
        </p:blipFill>
        <p:spPr>
          <a:xfrm>
            <a:off x="10818499" y="1050637"/>
            <a:ext cx="177292" cy="201985"/>
          </a:xfrm>
          <a:prstGeom prst="rect">
            <a:avLst/>
          </a:prstGeom>
        </p:spPr>
      </p:pic>
      <p:sp>
        <p:nvSpPr>
          <p:cNvPr id="24" name="TextBox 23"/>
          <p:cNvSpPr txBox="1"/>
          <p:nvPr/>
        </p:nvSpPr>
        <p:spPr>
          <a:xfrm>
            <a:off x="-31790" y="6007441"/>
            <a:ext cx="12263218" cy="847611"/>
          </a:xfrm>
          <a:prstGeom prst="rect">
            <a:avLst/>
          </a:prstGeom>
          <a:solidFill>
            <a:schemeClr val="bg1"/>
          </a:solidFill>
        </p:spPr>
        <p:txBody>
          <a:bodyPr wrap="square" rtlCol="0" anchor="ctr">
            <a:noAutofit/>
          </a:bodyPr>
          <a:lstStyle/>
          <a:p>
            <a:r>
              <a:rPr lang="en-AU" b="1" dirty="0"/>
              <a:t>Major Sponsor            Sponsors                                                                Concert Partners </a:t>
            </a:r>
          </a:p>
        </p:txBody>
      </p:sp>
      <p:pic>
        <p:nvPicPr>
          <p:cNvPr id="25" name="Picture 24"/>
          <p:cNvPicPr>
            <a:picLocks noChangeAspect="1"/>
          </p:cNvPicPr>
          <p:nvPr/>
        </p:nvPicPr>
        <p:blipFill>
          <a:blip r:embed="rId13"/>
          <a:stretch>
            <a:fillRect/>
          </a:stretch>
        </p:blipFill>
        <p:spPr>
          <a:xfrm>
            <a:off x="1652074" y="6020480"/>
            <a:ext cx="689682" cy="821534"/>
          </a:xfrm>
          <a:prstGeom prst="rect">
            <a:avLst/>
          </a:prstGeom>
        </p:spPr>
      </p:pic>
      <p:pic>
        <p:nvPicPr>
          <p:cNvPr id="29" name="Picture 28"/>
          <p:cNvPicPr>
            <a:picLocks noChangeAspect="1"/>
          </p:cNvPicPr>
          <p:nvPr/>
        </p:nvPicPr>
        <p:blipFill>
          <a:blip r:embed="rId14"/>
          <a:stretch>
            <a:fillRect/>
          </a:stretch>
        </p:blipFill>
        <p:spPr>
          <a:xfrm>
            <a:off x="3415373" y="6231206"/>
            <a:ext cx="1385161" cy="458325"/>
          </a:xfrm>
          <a:prstGeom prst="rect">
            <a:avLst/>
          </a:prstGeom>
        </p:spPr>
      </p:pic>
      <p:pic>
        <p:nvPicPr>
          <p:cNvPr id="30" name="Picture 29"/>
          <p:cNvPicPr>
            <a:picLocks noChangeAspect="1"/>
          </p:cNvPicPr>
          <p:nvPr/>
        </p:nvPicPr>
        <p:blipFill>
          <a:blip r:embed="rId15"/>
          <a:stretch>
            <a:fillRect/>
          </a:stretch>
        </p:blipFill>
        <p:spPr>
          <a:xfrm>
            <a:off x="4853552" y="6231206"/>
            <a:ext cx="1452504" cy="555369"/>
          </a:xfrm>
          <a:prstGeom prst="rect">
            <a:avLst/>
          </a:prstGeom>
        </p:spPr>
      </p:pic>
      <p:pic>
        <p:nvPicPr>
          <p:cNvPr id="33" name="Picture 32"/>
          <p:cNvPicPr>
            <a:picLocks noChangeAspect="1"/>
          </p:cNvPicPr>
          <p:nvPr/>
        </p:nvPicPr>
        <p:blipFill>
          <a:blip r:embed="rId16"/>
          <a:stretch>
            <a:fillRect/>
          </a:stretch>
        </p:blipFill>
        <p:spPr>
          <a:xfrm>
            <a:off x="6418090" y="6020479"/>
            <a:ext cx="878735" cy="827592"/>
          </a:xfrm>
          <a:prstGeom prst="rect">
            <a:avLst/>
          </a:prstGeom>
        </p:spPr>
      </p:pic>
      <p:pic>
        <p:nvPicPr>
          <p:cNvPr id="34" name="Picture 33"/>
          <p:cNvPicPr>
            <a:picLocks noChangeAspect="1"/>
          </p:cNvPicPr>
          <p:nvPr/>
        </p:nvPicPr>
        <p:blipFill>
          <a:blip r:embed="rId17"/>
          <a:stretch>
            <a:fillRect/>
          </a:stretch>
        </p:blipFill>
        <p:spPr>
          <a:xfrm>
            <a:off x="9359682" y="6178289"/>
            <a:ext cx="1447019" cy="479841"/>
          </a:xfrm>
          <a:prstGeom prst="rect">
            <a:avLst/>
          </a:prstGeom>
        </p:spPr>
      </p:pic>
      <p:pic>
        <p:nvPicPr>
          <p:cNvPr id="35" name="Picture 34"/>
          <p:cNvPicPr>
            <a:picLocks noChangeAspect="1"/>
          </p:cNvPicPr>
          <p:nvPr/>
        </p:nvPicPr>
        <p:blipFill>
          <a:blip r:embed="rId18"/>
          <a:stretch>
            <a:fillRect/>
          </a:stretch>
        </p:blipFill>
        <p:spPr>
          <a:xfrm>
            <a:off x="10870118" y="6171312"/>
            <a:ext cx="1306822" cy="534016"/>
          </a:xfrm>
          <a:prstGeom prst="rect">
            <a:avLst/>
          </a:prstGeom>
        </p:spPr>
      </p:pic>
      <p:pic>
        <p:nvPicPr>
          <p:cNvPr id="2" name="Picture 1"/>
          <p:cNvPicPr>
            <a:picLocks noChangeAspect="1"/>
          </p:cNvPicPr>
          <p:nvPr/>
        </p:nvPicPr>
        <p:blipFill>
          <a:blip r:embed="rId19"/>
          <a:stretch>
            <a:fillRect/>
          </a:stretch>
        </p:blipFill>
        <p:spPr>
          <a:xfrm>
            <a:off x="8080667" y="1562405"/>
            <a:ext cx="3629230" cy="4295312"/>
          </a:xfrm>
          <a:prstGeom prst="rect">
            <a:avLst/>
          </a:prstGeom>
        </p:spPr>
      </p:pic>
    </p:spTree>
    <p:extLst>
      <p:ext uri="{BB962C8B-B14F-4D97-AF65-F5344CB8AC3E}">
        <p14:creationId xmlns:p14="http://schemas.microsoft.com/office/powerpoint/2010/main" val="3141794244"/>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1875</TotalTime>
  <Words>553</Words>
  <Application>Microsoft Office PowerPoint</Application>
  <PresentationFormat>Widescreen</PresentationFormat>
  <Paragraphs>164</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Brush Script MT</vt:lpstr>
      <vt:lpstr>Gill Sans MT</vt:lpstr>
      <vt:lpstr>Parcel</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Browning</dc:creator>
  <cp:lastModifiedBy>James Browning</cp:lastModifiedBy>
  <cp:revision>118</cp:revision>
  <dcterms:created xsi:type="dcterms:W3CDTF">2017-03-15T01:03:30Z</dcterms:created>
  <dcterms:modified xsi:type="dcterms:W3CDTF">2017-04-29T07:18:08Z</dcterms:modified>
</cp:coreProperties>
</file>

<file path=docProps/thumbnail.jpeg>
</file>